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3" r:id="rId3"/>
    <p:sldId id="280" r:id="rId4"/>
    <p:sldId id="264" r:id="rId5"/>
    <p:sldId id="275" r:id="rId6"/>
    <p:sldId id="266" r:id="rId7"/>
    <p:sldId id="267" r:id="rId8"/>
    <p:sldId id="260" r:id="rId9"/>
    <p:sldId id="268" r:id="rId10"/>
    <p:sldId id="269" r:id="rId11"/>
    <p:sldId id="270" r:id="rId12"/>
    <p:sldId id="271" r:id="rId13"/>
    <p:sldId id="276" r:id="rId14"/>
    <p:sldId id="256" r:id="rId15"/>
    <p:sldId id="272" r:id="rId16"/>
    <p:sldId id="257" r:id="rId17"/>
    <p:sldId id="263"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52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50.jpeg"/></Relationships>
</file>

<file path=ppt/slides/_rels/slide1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jpeg"/></Relationships>
</file>

<file path=ppt/slides/_rels/slide1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jpe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0" name="Picture 8" descr="Картинки по запросу математика"/>
          <p:cNvPicPr>
            <a:picLocks noChangeAspect="1" noChangeArrowheads="1"/>
          </p:cNvPicPr>
          <p:nvPr/>
        </p:nvPicPr>
        <p:blipFill>
          <a:blip r:embed="rId2" cstate="print">
            <a:clrChange>
              <a:clrFrom>
                <a:srgbClr val="FFFFFF"/>
              </a:clrFrom>
              <a:clrTo>
                <a:srgbClr val="FFFFFF">
                  <a:alpha val="0"/>
                </a:srgbClr>
              </a:clrTo>
            </a:clrChange>
          </a:blip>
          <a:srcRect b="83600"/>
          <a:stretch>
            <a:fillRect/>
          </a:stretch>
        </p:blipFill>
        <p:spPr bwMode="auto">
          <a:xfrm>
            <a:off x="0" y="0"/>
            <a:ext cx="9139944" cy="1124744"/>
          </a:xfrm>
          <a:prstGeom prst="rect">
            <a:avLst/>
          </a:prstGeom>
          <a:noFill/>
        </p:spPr>
      </p:pic>
      <p:pic>
        <p:nvPicPr>
          <p:cNvPr id="8204" name="Picture 12" descr="Картинки по запросу математика"/>
          <p:cNvPicPr>
            <a:picLocks noChangeAspect="1" noChangeArrowheads="1"/>
          </p:cNvPicPr>
          <p:nvPr/>
        </p:nvPicPr>
        <p:blipFill>
          <a:blip r:embed="rId2" cstate="print"/>
          <a:srcRect r="87794"/>
          <a:stretch>
            <a:fillRect/>
          </a:stretch>
        </p:blipFill>
        <p:spPr bwMode="auto">
          <a:xfrm>
            <a:off x="0" y="0"/>
            <a:ext cx="1115616" cy="6858000"/>
          </a:xfrm>
          <a:prstGeom prst="rect">
            <a:avLst/>
          </a:prstGeom>
          <a:noFill/>
        </p:spPr>
      </p:pic>
      <p:pic>
        <p:nvPicPr>
          <p:cNvPr id="8206" name="Picture 14" descr="Картинки по запросу угол"/>
          <p:cNvPicPr>
            <a:picLocks noChangeAspect="1" noChangeArrowheads="1"/>
          </p:cNvPicPr>
          <p:nvPr/>
        </p:nvPicPr>
        <p:blipFill>
          <a:blip r:embed="rId3" cstate="print"/>
          <a:srcRect/>
          <a:stretch>
            <a:fillRect/>
          </a:stretch>
        </p:blipFill>
        <p:spPr bwMode="auto">
          <a:xfrm>
            <a:off x="755576" y="1484784"/>
            <a:ext cx="2990850" cy="1714500"/>
          </a:xfrm>
          <a:prstGeom prst="rect">
            <a:avLst/>
          </a:prstGeom>
          <a:noFill/>
        </p:spPr>
      </p:pic>
      <p:pic>
        <p:nvPicPr>
          <p:cNvPr id="8208" name="Picture 16" descr="Картинки по запросу угол"/>
          <p:cNvPicPr>
            <a:picLocks noChangeAspect="1" noChangeArrowheads="1"/>
          </p:cNvPicPr>
          <p:nvPr/>
        </p:nvPicPr>
        <p:blipFill>
          <a:blip r:embed="rId4" cstate="print"/>
          <a:srcRect/>
          <a:stretch>
            <a:fillRect/>
          </a:stretch>
        </p:blipFill>
        <p:spPr bwMode="auto">
          <a:xfrm>
            <a:off x="6156176" y="5301208"/>
            <a:ext cx="2276475" cy="1314451"/>
          </a:xfrm>
          <a:prstGeom prst="rect">
            <a:avLst/>
          </a:prstGeom>
          <a:noFill/>
        </p:spPr>
      </p:pic>
      <p:pic>
        <p:nvPicPr>
          <p:cNvPr id="8211" name="Picture 19"/>
          <p:cNvPicPr>
            <a:picLocks noChangeAspect="1" noChangeArrowheads="1"/>
          </p:cNvPicPr>
          <p:nvPr/>
        </p:nvPicPr>
        <p:blipFill>
          <a:blip r:embed="rId5" cstate="print"/>
          <a:srcRect/>
          <a:stretch>
            <a:fillRect/>
          </a:stretch>
        </p:blipFill>
        <p:spPr bwMode="auto">
          <a:xfrm>
            <a:off x="1187624" y="3648075"/>
            <a:ext cx="5029200" cy="3209925"/>
          </a:xfrm>
          <a:prstGeom prst="rect">
            <a:avLst/>
          </a:prstGeom>
          <a:noFill/>
          <a:ln w="9525">
            <a:noFill/>
            <a:miter lim="800000"/>
            <a:headEnd/>
            <a:tailEnd/>
          </a:ln>
        </p:spPr>
      </p:pic>
      <p:pic>
        <p:nvPicPr>
          <p:cNvPr id="8213" name="Picture 21" descr="Картинки по запросу геометрия математика"/>
          <p:cNvPicPr>
            <a:picLocks noChangeAspect="1" noChangeArrowheads="1"/>
          </p:cNvPicPr>
          <p:nvPr/>
        </p:nvPicPr>
        <p:blipFill>
          <a:blip r:embed="rId6" cstate="print">
            <a:clrChange>
              <a:clrFrom>
                <a:srgbClr val="FEFEFE"/>
              </a:clrFrom>
              <a:clrTo>
                <a:srgbClr val="FEFEFE">
                  <a:alpha val="0"/>
                </a:srgbClr>
              </a:clrTo>
            </a:clrChange>
          </a:blip>
          <a:srcRect/>
          <a:stretch>
            <a:fillRect/>
          </a:stretch>
        </p:blipFill>
        <p:spPr bwMode="auto">
          <a:xfrm rot="20234674">
            <a:off x="3248221" y="1161429"/>
            <a:ext cx="2808312" cy="1911540"/>
          </a:xfrm>
          <a:prstGeom prst="rect">
            <a:avLst/>
          </a:prstGeom>
          <a:noFill/>
        </p:spPr>
      </p:pic>
      <p:pic>
        <p:nvPicPr>
          <p:cNvPr id="17410" name="Picture 2" descr="Похожее изображение"/>
          <p:cNvPicPr>
            <a:picLocks noChangeAspect="1" noChangeArrowheads="1"/>
          </p:cNvPicPr>
          <p:nvPr/>
        </p:nvPicPr>
        <p:blipFill>
          <a:blip r:embed="rId7" cstate="print"/>
          <a:srcRect/>
          <a:stretch>
            <a:fillRect/>
          </a:stretch>
        </p:blipFill>
        <p:spPr bwMode="auto">
          <a:xfrm>
            <a:off x="5148064" y="2420888"/>
            <a:ext cx="3795284" cy="270224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Картинки по запросу командная работа"/>
          <p:cNvPicPr>
            <a:picLocks noChangeAspect="1" noChangeArrowheads="1"/>
          </p:cNvPicPr>
          <p:nvPr/>
        </p:nvPicPr>
        <p:blipFill>
          <a:blip r:embed="rId2" cstate="print"/>
          <a:srcRect/>
          <a:stretch>
            <a:fillRect/>
          </a:stretch>
        </p:blipFill>
        <p:spPr bwMode="auto">
          <a:xfrm>
            <a:off x="4427984" y="1484784"/>
            <a:ext cx="4716016" cy="4628427"/>
          </a:xfrm>
          <a:prstGeom prst="rect">
            <a:avLst/>
          </a:prstGeom>
          <a:noFill/>
        </p:spPr>
      </p:pic>
      <p:pic>
        <p:nvPicPr>
          <p:cNvPr id="26628" name="Picture 4" descr="Картинки по запросу сравнение"/>
          <p:cNvPicPr>
            <a:picLocks noChangeAspect="1" noChangeArrowheads="1"/>
          </p:cNvPicPr>
          <p:nvPr/>
        </p:nvPicPr>
        <p:blipFill>
          <a:blip r:embed="rId3" cstate="print"/>
          <a:srcRect/>
          <a:stretch>
            <a:fillRect/>
          </a:stretch>
        </p:blipFill>
        <p:spPr bwMode="auto">
          <a:xfrm>
            <a:off x="0" y="3212976"/>
            <a:ext cx="4512498" cy="3384376"/>
          </a:xfrm>
          <a:prstGeom prst="rect">
            <a:avLst/>
          </a:prstGeom>
          <a:noFill/>
        </p:spPr>
      </p:pic>
      <p:sp>
        <p:nvSpPr>
          <p:cNvPr id="26630" name="Rectangle 6"/>
          <p:cNvSpPr>
            <a:spLocks noChangeArrowheads="1"/>
          </p:cNvSpPr>
          <p:nvPr/>
        </p:nvSpPr>
        <p:spPr bwMode="auto">
          <a:xfrm>
            <a:off x="0" y="260648"/>
            <a:ext cx="882047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Задание № 3.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Определите процентное отношение </a:t>
            </a:r>
            <a:r>
              <a:rPr lang="ru-RU" sz="2400" dirty="0" smtClean="0">
                <a:latin typeface="Times New Roman" pitchFamily="18" charset="0"/>
                <a:ea typeface="Calibri" pitchFamily="34" charset="0"/>
                <a:cs typeface="Times New Roman" pitchFamily="18" charset="0"/>
              </a:rPr>
              <a:t>площади огорода  к площади плодового сада</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1" name="Picture 1"/>
          <p:cNvPicPr>
            <a:picLocks noChangeAspect="1" noChangeArrowheads="1"/>
          </p:cNvPicPr>
          <p:nvPr/>
        </p:nvPicPr>
        <p:blipFill>
          <a:blip r:embed="rId4" cstate="print"/>
          <a:srcRect/>
          <a:stretch>
            <a:fillRect/>
          </a:stretch>
        </p:blipFill>
        <p:spPr bwMode="auto">
          <a:xfrm>
            <a:off x="179512" y="1484784"/>
            <a:ext cx="2028825" cy="1543050"/>
          </a:xfrm>
          <a:prstGeom prst="rect">
            <a:avLst/>
          </a:prstGeom>
          <a:noFill/>
          <a:ln w="9525">
            <a:noFill/>
            <a:miter lim="800000"/>
            <a:headEnd/>
            <a:tailEnd/>
          </a:ln>
        </p:spPr>
      </p:pic>
      <p:pic>
        <p:nvPicPr>
          <p:cNvPr id="10243" name="Picture 3" descr="Картинки по запросу 7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195736" y="1484784"/>
            <a:ext cx="2520280" cy="15240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41"/>
                                        </p:tgtEl>
                                        <p:attrNameLst>
                                          <p:attrName>style.visibility</p:attrName>
                                        </p:attrNameLst>
                                      </p:cBhvr>
                                      <p:to>
                                        <p:strVal val="visible"/>
                                      </p:to>
                                    </p:set>
                                    <p:animEffect transition="in" filter="wipe(down)">
                                      <p:cBhvr>
                                        <p:cTn id="7" dur="500"/>
                                        <p:tgtEl>
                                          <p:spTgt spid="1024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checkerboard(across)">
                                      <p:cBhvr>
                                        <p:cTn id="12"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2" cstate="print"/>
          <a:srcRect/>
          <a:stretch>
            <a:fillRect/>
          </a:stretch>
        </p:blipFill>
        <p:spPr bwMode="auto">
          <a:xfrm>
            <a:off x="683567" y="1124744"/>
            <a:ext cx="8062843" cy="5646787"/>
          </a:xfrm>
          <a:prstGeom prst="rect">
            <a:avLst/>
          </a:prstGeom>
          <a:noFill/>
          <a:ln w="9525">
            <a:noFill/>
            <a:miter lim="800000"/>
            <a:headEnd/>
            <a:tailEnd/>
          </a:ln>
        </p:spPr>
      </p:pic>
      <p:sp>
        <p:nvSpPr>
          <p:cNvPr id="2" name="Прямоугольник 1"/>
          <p:cNvSpPr/>
          <p:nvPr/>
        </p:nvSpPr>
        <p:spPr>
          <a:xfrm>
            <a:off x="179512" y="188640"/>
            <a:ext cx="8964488" cy="830997"/>
          </a:xfrm>
          <a:prstGeom prst="rect">
            <a:avLst/>
          </a:prstGeom>
        </p:spPr>
        <p:txBody>
          <a:bodyPr wrap="square">
            <a:spAutoFit/>
          </a:bodyPr>
          <a:lstStyle/>
          <a:p>
            <a:pPr lvl="0" algn="just" fontAlgn="base">
              <a:spcBef>
                <a:spcPct val="0"/>
              </a:spcBef>
              <a:spcAft>
                <a:spcPct val="0"/>
              </a:spcAft>
            </a:pPr>
            <a:r>
              <a:rPr lang="ru-RU" sz="2400" b="1" dirty="0" smtClean="0">
                <a:latin typeface="Times New Roman" pitchFamily="18" charset="0"/>
                <a:ea typeface="Calibri" pitchFamily="34" charset="0"/>
                <a:cs typeface="Times New Roman" pitchFamily="18" charset="0"/>
              </a:rPr>
              <a:t>Задание № 4. </a:t>
            </a:r>
            <a:r>
              <a:rPr lang="ru-RU" sz="2400" dirty="0" smtClean="0">
                <a:latin typeface="Times New Roman" pitchFamily="18" charset="0"/>
                <a:ea typeface="Calibri" pitchFamily="34" charset="0"/>
                <a:cs typeface="Times New Roman" pitchFamily="18" charset="0"/>
              </a:rPr>
              <a:t>Определите каково расстояние между двумя самыми дальними точками  плодового сада на карте?</a:t>
            </a:r>
          </a:p>
        </p:txBody>
      </p:sp>
      <p:pic>
        <p:nvPicPr>
          <p:cNvPr id="1030" name="Picture 6" descr="Похожее изображение"/>
          <p:cNvPicPr>
            <a:picLocks noChangeAspect="1" noChangeArrowheads="1"/>
          </p:cNvPicPr>
          <p:nvPr/>
        </p:nvPicPr>
        <p:blipFill>
          <a:blip r:embed="rId3" cstate="print"/>
          <a:srcRect/>
          <a:stretch>
            <a:fillRect/>
          </a:stretch>
        </p:blipFill>
        <p:spPr bwMode="auto">
          <a:xfrm>
            <a:off x="1835696" y="2420888"/>
            <a:ext cx="1080120" cy="1080120"/>
          </a:xfrm>
          <a:prstGeom prst="rect">
            <a:avLst/>
          </a:prstGeom>
          <a:noFill/>
        </p:spPr>
      </p:pic>
      <p:pic>
        <p:nvPicPr>
          <p:cNvPr id="1032" name="Picture 8"/>
          <p:cNvPicPr>
            <a:picLocks noChangeAspect="1" noChangeArrowheads="1"/>
          </p:cNvPicPr>
          <p:nvPr/>
        </p:nvPicPr>
        <p:blipFill>
          <a:blip r:embed="rId4" cstate="print"/>
          <a:srcRect/>
          <a:stretch>
            <a:fillRect/>
          </a:stretch>
        </p:blipFill>
        <p:spPr bwMode="auto">
          <a:xfrm>
            <a:off x="683568" y="1124744"/>
            <a:ext cx="2664296" cy="2664296"/>
          </a:xfrm>
          <a:prstGeom prst="rect">
            <a:avLst/>
          </a:prstGeom>
          <a:noFill/>
          <a:ln w="9525">
            <a:noFill/>
            <a:miter lim="800000"/>
            <a:headEnd/>
            <a:tailEnd/>
          </a:ln>
        </p:spPr>
      </p:pic>
      <p:cxnSp>
        <p:nvCxnSpPr>
          <p:cNvPr id="9" name="Прямая соединительная линия 8"/>
          <p:cNvCxnSpPr/>
          <p:nvPr/>
        </p:nvCxnSpPr>
        <p:spPr>
          <a:xfrm flipH="1">
            <a:off x="899592" y="1484784"/>
            <a:ext cx="2448272" cy="2376264"/>
          </a:xfrm>
          <a:prstGeom prst="line">
            <a:avLst/>
          </a:prstGeom>
        </p:spPr>
        <p:style>
          <a:lnRef idx="3">
            <a:schemeClr val="accent2"/>
          </a:lnRef>
          <a:fillRef idx="0">
            <a:schemeClr val="accent2"/>
          </a:fillRef>
          <a:effectRef idx="2">
            <a:schemeClr val="accent2"/>
          </a:effectRef>
          <a:fontRef idx="minor">
            <a:schemeClr val="tx1"/>
          </a:fontRef>
        </p:style>
      </p:cxnSp>
      <p:pic>
        <p:nvPicPr>
          <p:cNvPr id="9218" name="Picture 2" descr="Картинки по запросу 1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619672" y="980728"/>
            <a:ext cx="846330" cy="548680"/>
          </a:xfrm>
          <a:prstGeom prst="rect">
            <a:avLst/>
          </a:prstGeom>
          <a:noFill/>
        </p:spPr>
      </p:pic>
      <p:pic>
        <p:nvPicPr>
          <p:cNvPr id="9220" name="Picture 4" descr="Картинки по запросу 12"/>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5497" y="2060848"/>
            <a:ext cx="720079" cy="720079"/>
          </a:xfrm>
          <a:prstGeom prst="rect">
            <a:avLst/>
          </a:prstGeom>
          <a:noFill/>
        </p:spPr>
      </p:pic>
      <p:sp>
        <p:nvSpPr>
          <p:cNvPr id="9222" name="AutoShape 6" descr="Картинки по запросу 2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9224" name="Picture 8" descr="Картинки по запросу 20"/>
          <p:cNvPicPr>
            <a:picLocks noChangeAspect="1" noChangeArrowheads="1"/>
          </p:cNvPicPr>
          <p:nvPr/>
        </p:nvPicPr>
        <p:blipFill>
          <a:blip r:embed="rId7" cstate="print"/>
          <a:srcRect/>
          <a:stretch>
            <a:fillRect/>
          </a:stretch>
        </p:blipFill>
        <p:spPr bwMode="auto">
          <a:xfrm>
            <a:off x="1979712" y="2708920"/>
            <a:ext cx="1310125" cy="9634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wipe(down)">
                                      <p:cBhvr>
                                        <p:cTn id="7" dur="500"/>
                                        <p:tgtEl>
                                          <p:spTgt spid="10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9218"/>
                                        </p:tgtEl>
                                        <p:attrNameLst>
                                          <p:attrName>style.visibility</p:attrName>
                                        </p:attrNameLst>
                                      </p:cBhvr>
                                      <p:to>
                                        <p:strVal val="visible"/>
                                      </p:to>
                                    </p:set>
                                    <p:animEffect transition="in" filter="box(in)">
                                      <p:cBhvr>
                                        <p:cTn id="17" dur="500"/>
                                        <p:tgtEl>
                                          <p:spTgt spid="92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220"/>
                                        </p:tgtEl>
                                        <p:attrNameLst>
                                          <p:attrName>style.visibility</p:attrName>
                                        </p:attrNameLst>
                                      </p:cBhvr>
                                      <p:to>
                                        <p:strVal val="visible"/>
                                      </p:to>
                                    </p:set>
                                    <p:animEffect transition="in" filter="wipe(down)">
                                      <p:cBhvr>
                                        <p:cTn id="22" dur="500"/>
                                        <p:tgtEl>
                                          <p:spTgt spid="9220"/>
                                        </p:tgtEl>
                                      </p:cBhvr>
                                    </p:animEffect>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nodeType="clickEffect">
                                  <p:stCondLst>
                                    <p:cond delay="0"/>
                                  </p:stCondLst>
                                  <p:childTnLst>
                                    <p:set>
                                      <p:cBhvr>
                                        <p:cTn id="26" dur="1" fill="hold">
                                          <p:stCondLst>
                                            <p:cond delay="0"/>
                                          </p:stCondLst>
                                        </p:cTn>
                                        <p:tgtEl>
                                          <p:spTgt spid="9224"/>
                                        </p:tgtEl>
                                        <p:attrNameLst>
                                          <p:attrName>style.visibility</p:attrName>
                                        </p:attrNameLst>
                                      </p:cBhvr>
                                      <p:to>
                                        <p:strVal val="visible"/>
                                      </p:to>
                                    </p:set>
                                    <p:anim calcmode="lin" valueType="num">
                                      <p:cBhvr>
                                        <p:cTn id="27" dur="1000" fill="hold"/>
                                        <p:tgtEl>
                                          <p:spTgt spid="9224"/>
                                        </p:tgtEl>
                                        <p:attrNameLst>
                                          <p:attrName>ppt_w</p:attrName>
                                        </p:attrNameLst>
                                      </p:cBhvr>
                                      <p:tavLst>
                                        <p:tav tm="0">
                                          <p:val>
                                            <p:fltVal val="0"/>
                                          </p:val>
                                        </p:tav>
                                        <p:tav tm="100000">
                                          <p:val>
                                            <p:strVal val="#ppt_w"/>
                                          </p:val>
                                        </p:tav>
                                      </p:tavLst>
                                    </p:anim>
                                    <p:anim calcmode="lin" valueType="num">
                                      <p:cBhvr>
                                        <p:cTn id="28" dur="1000" fill="hold"/>
                                        <p:tgtEl>
                                          <p:spTgt spid="9224"/>
                                        </p:tgtEl>
                                        <p:attrNameLst>
                                          <p:attrName>ppt_h</p:attrName>
                                        </p:attrNameLst>
                                      </p:cBhvr>
                                      <p:tavLst>
                                        <p:tav tm="0">
                                          <p:val>
                                            <p:fltVal val="0"/>
                                          </p:val>
                                        </p:tav>
                                        <p:tav tm="100000">
                                          <p:val>
                                            <p:strVal val="#ppt_h"/>
                                          </p:val>
                                        </p:tav>
                                      </p:tavLst>
                                    </p:anim>
                                    <p:anim calcmode="lin" valueType="num">
                                      <p:cBhvr>
                                        <p:cTn id="29" dur="1000" fill="hold"/>
                                        <p:tgtEl>
                                          <p:spTgt spid="9224"/>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92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1569660"/>
          </a:xfrm>
          <a:prstGeom prst="rect">
            <a:avLst/>
          </a:prstGeom>
        </p:spPr>
        <p:txBody>
          <a:bodyPr wrap="square">
            <a:spAutoFit/>
          </a:bodyPr>
          <a:lstStyle/>
          <a:p>
            <a:pPr algn="just"/>
            <a:r>
              <a:rPr lang="ru-RU" sz="2400" b="1" dirty="0" smtClean="0">
                <a:latin typeface="Times New Roman" pitchFamily="18" charset="0"/>
                <a:ea typeface="Calibri" pitchFamily="34" charset="0"/>
                <a:cs typeface="Times New Roman" pitchFamily="18" charset="0"/>
              </a:rPr>
              <a:t>Задание 5. </a:t>
            </a:r>
            <a:r>
              <a:rPr lang="ru-RU" sz="2400" dirty="0" smtClean="0">
                <a:latin typeface="Times New Roman" pitchFamily="18" charset="0"/>
                <a:ea typeface="Calibri" pitchFamily="34" charset="0"/>
                <a:cs typeface="Times New Roman" pitchFamily="18" charset="0"/>
              </a:rPr>
              <a:t>Семья Гипотенузовых, как было ранее известно, планирует приобрести плитку, чтобы покрыть ею площадку у входа в дом, гараж и все дорожки. В таблице представлены условия трех поставщиков плитки.</a:t>
            </a:r>
          </a:p>
        </p:txBody>
      </p:sp>
      <p:pic>
        <p:nvPicPr>
          <p:cNvPr id="28676" name="Picture 4" descr="Картинки по запросу доставка плитки фирмы"/>
          <p:cNvPicPr>
            <a:picLocks noChangeAspect="1" noChangeArrowheads="1"/>
          </p:cNvPicPr>
          <p:nvPr/>
        </p:nvPicPr>
        <p:blipFill>
          <a:blip r:embed="rId2" cstate="print"/>
          <a:srcRect/>
          <a:stretch>
            <a:fillRect/>
          </a:stretch>
        </p:blipFill>
        <p:spPr bwMode="auto">
          <a:xfrm>
            <a:off x="5533628" y="4200766"/>
            <a:ext cx="3610372" cy="2657234"/>
          </a:xfrm>
          <a:prstGeom prst="rect">
            <a:avLst/>
          </a:prstGeom>
          <a:noFill/>
        </p:spPr>
      </p:pic>
      <p:pic>
        <p:nvPicPr>
          <p:cNvPr id="28678" name="Picture 6" descr="Похожее изображение"/>
          <p:cNvPicPr>
            <a:picLocks noChangeAspect="1" noChangeArrowheads="1"/>
          </p:cNvPicPr>
          <p:nvPr/>
        </p:nvPicPr>
        <p:blipFill>
          <a:blip r:embed="rId3" cstate="print"/>
          <a:srcRect/>
          <a:stretch>
            <a:fillRect/>
          </a:stretch>
        </p:blipFill>
        <p:spPr bwMode="auto">
          <a:xfrm>
            <a:off x="0" y="4509120"/>
            <a:ext cx="2348880" cy="2348880"/>
          </a:xfrm>
          <a:prstGeom prst="rect">
            <a:avLst/>
          </a:prstGeom>
          <a:noFill/>
          <a:effectLst>
            <a:softEdge rad="317500"/>
          </a:effectLst>
        </p:spPr>
      </p:pic>
      <p:pic>
        <p:nvPicPr>
          <p:cNvPr id="28680" name="Picture 8"/>
          <p:cNvPicPr>
            <a:picLocks noChangeAspect="1" noChangeArrowheads="1"/>
          </p:cNvPicPr>
          <p:nvPr/>
        </p:nvPicPr>
        <p:blipFill>
          <a:blip r:embed="rId4" cstate="print"/>
          <a:srcRect/>
          <a:stretch>
            <a:fillRect/>
          </a:stretch>
        </p:blipFill>
        <p:spPr bwMode="auto">
          <a:xfrm>
            <a:off x="971600" y="1484784"/>
            <a:ext cx="7632848" cy="2745459"/>
          </a:xfrm>
          <a:prstGeom prst="rect">
            <a:avLst/>
          </a:prstGeom>
          <a:noFill/>
          <a:ln w="9525">
            <a:noFill/>
            <a:miter lim="800000"/>
            <a:headEnd/>
            <a:tailEnd/>
          </a:ln>
        </p:spPr>
      </p:pic>
      <p:sp>
        <p:nvSpPr>
          <p:cNvPr id="8" name="Прямоугольник 7"/>
          <p:cNvSpPr/>
          <p:nvPr/>
        </p:nvSpPr>
        <p:spPr>
          <a:xfrm>
            <a:off x="2051720" y="4653136"/>
            <a:ext cx="4032448" cy="2246769"/>
          </a:xfrm>
          <a:prstGeom prst="rect">
            <a:avLst/>
          </a:prstGeom>
        </p:spPr>
        <p:txBody>
          <a:bodyPr wrap="square">
            <a:spAutoFit/>
          </a:bodyPr>
          <a:lstStyle/>
          <a:p>
            <a:pPr algn="ctr"/>
            <a:r>
              <a:rPr lang="ru-RU" sz="2800" dirty="0" smtClean="0">
                <a:solidFill>
                  <a:srgbClr val="FF0000"/>
                </a:solidFill>
                <a:latin typeface="Arial Black" pitchFamily="34" charset="0"/>
              </a:rPr>
              <a:t>Во сколько рублей обойдется владельцам выгодный вариант?</a:t>
            </a:r>
            <a:endParaRPr lang="ru-RU" sz="2800" dirty="0">
              <a:solidFill>
                <a:srgbClr val="FF0000"/>
              </a:solidFill>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332656"/>
            <a:ext cx="8892480" cy="830997"/>
          </a:xfrm>
          <a:prstGeom prst="rect">
            <a:avLst/>
          </a:prstGeom>
        </p:spPr>
        <p:txBody>
          <a:bodyPr wrap="square">
            <a:spAutoFit/>
          </a:bodyPr>
          <a:lstStyle/>
          <a:p>
            <a:pPr algn="just"/>
            <a:r>
              <a:rPr lang="ru-RU" sz="2400" b="1" dirty="0" smtClean="0">
                <a:latin typeface="Times New Roman" pitchFamily="18" charset="0"/>
                <a:ea typeface="Calibri" pitchFamily="34" charset="0"/>
                <a:cs typeface="Times New Roman" pitchFamily="18" charset="0"/>
              </a:rPr>
              <a:t>Задание </a:t>
            </a:r>
            <a:r>
              <a:rPr lang="en-US" sz="2400" b="1" dirty="0" smtClean="0">
                <a:latin typeface="Times New Roman" pitchFamily="18" charset="0"/>
                <a:ea typeface="Calibri" pitchFamily="34" charset="0"/>
                <a:cs typeface="Times New Roman" pitchFamily="18" charset="0"/>
              </a:rPr>
              <a:t>6</a:t>
            </a:r>
            <a:r>
              <a:rPr lang="ru-RU" sz="2400" b="1"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Определите площадь основания беседки. Ответ дайте в квадратных м.</a:t>
            </a:r>
          </a:p>
        </p:txBody>
      </p:sp>
      <p:pic>
        <p:nvPicPr>
          <p:cNvPr id="32772" name="Picture 4" descr="Картинки по запросу клетка тетрадная"/>
          <p:cNvPicPr>
            <a:picLocks noChangeAspect="1" noChangeArrowheads="1"/>
          </p:cNvPicPr>
          <p:nvPr/>
        </p:nvPicPr>
        <p:blipFill>
          <a:blip r:embed="rId2" cstate="print"/>
          <a:srcRect l="6917" t="13833" r="22188" b="27376"/>
          <a:stretch>
            <a:fillRect/>
          </a:stretch>
        </p:blipFill>
        <p:spPr bwMode="auto">
          <a:xfrm>
            <a:off x="0" y="1772816"/>
            <a:ext cx="5004048" cy="4464496"/>
          </a:xfrm>
          <a:prstGeom prst="rect">
            <a:avLst/>
          </a:prstGeom>
          <a:noFill/>
          <a:ln>
            <a:solidFill>
              <a:srgbClr val="FF0000"/>
            </a:solidFill>
          </a:ln>
        </p:spPr>
      </p:pic>
      <p:cxnSp>
        <p:nvCxnSpPr>
          <p:cNvPr id="6" name="Прямая соединительная линия 5"/>
          <p:cNvCxnSpPr/>
          <p:nvPr/>
        </p:nvCxnSpPr>
        <p:spPr>
          <a:xfrm>
            <a:off x="1691680" y="2708920"/>
            <a:ext cx="1080120" cy="0"/>
          </a:xfrm>
          <a:prstGeom prst="line">
            <a:avLst/>
          </a:prstGeom>
        </p:spPr>
        <p:style>
          <a:lnRef idx="3">
            <a:schemeClr val="dk1"/>
          </a:lnRef>
          <a:fillRef idx="0">
            <a:schemeClr val="dk1"/>
          </a:fillRef>
          <a:effectRef idx="2">
            <a:schemeClr val="dk1"/>
          </a:effectRef>
          <a:fontRef idx="minor">
            <a:schemeClr val="tx1"/>
          </a:fontRef>
        </p:style>
      </p:cxnSp>
      <p:cxnSp>
        <p:nvCxnSpPr>
          <p:cNvPr id="9" name="Прямая соединительная линия 8"/>
          <p:cNvCxnSpPr/>
          <p:nvPr/>
        </p:nvCxnSpPr>
        <p:spPr>
          <a:xfrm flipV="1">
            <a:off x="1115616" y="2708920"/>
            <a:ext cx="576064" cy="576064"/>
          </a:xfrm>
          <a:prstGeom prst="line">
            <a:avLst/>
          </a:prstGeom>
        </p:spPr>
        <p:style>
          <a:lnRef idx="3">
            <a:schemeClr val="dk1"/>
          </a:lnRef>
          <a:fillRef idx="0">
            <a:schemeClr val="dk1"/>
          </a:fillRef>
          <a:effectRef idx="2">
            <a:schemeClr val="dk1"/>
          </a:effectRef>
          <a:fontRef idx="minor">
            <a:schemeClr val="tx1"/>
          </a:fontRef>
        </p:style>
      </p:cxnSp>
      <p:cxnSp>
        <p:nvCxnSpPr>
          <p:cNvPr id="12" name="Прямая соединительная линия 11"/>
          <p:cNvCxnSpPr/>
          <p:nvPr/>
        </p:nvCxnSpPr>
        <p:spPr>
          <a:xfrm>
            <a:off x="2771800" y="2708920"/>
            <a:ext cx="576064" cy="576064"/>
          </a:xfrm>
          <a:prstGeom prst="line">
            <a:avLst/>
          </a:prstGeom>
        </p:spPr>
        <p:style>
          <a:lnRef idx="3">
            <a:schemeClr val="dk1"/>
          </a:lnRef>
          <a:fillRef idx="0">
            <a:schemeClr val="dk1"/>
          </a:fillRef>
          <a:effectRef idx="2">
            <a:schemeClr val="dk1"/>
          </a:effectRef>
          <a:fontRef idx="minor">
            <a:schemeClr val="tx1"/>
          </a:fontRef>
        </p:style>
      </p:cxnSp>
      <p:cxnSp>
        <p:nvCxnSpPr>
          <p:cNvPr id="15" name="Прямая соединительная линия 14"/>
          <p:cNvCxnSpPr/>
          <p:nvPr/>
        </p:nvCxnSpPr>
        <p:spPr>
          <a:xfrm flipV="1">
            <a:off x="1115616" y="3284984"/>
            <a:ext cx="0" cy="936104"/>
          </a:xfrm>
          <a:prstGeom prst="line">
            <a:avLst/>
          </a:prstGeom>
        </p:spPr>
        <p:style>
          <a:lnRef idx="3">
            <a:schemeClr val="dk1"/>
          </a:lnRef>
          <a:fillRef idx="0">
            <a:schemeClr val="dk1"/>
          </a:fillRef>
          <a:effectRef idx="2">
            <a:schemeClr val="dk1"/>
          </a:effectRef>
          <a:fontRef idx="minor">
            <a:schemeClr val="tx1"/>
          </a:fontRef>
        </p:style>
      </p:cxnSp>
      <p:cxnSp>
        <p:nvCxnSpPr>
          <p:cNvPr id="17" name="Прямая соединительная линия 16"/>
          <p:cNvCxnSpPr/>
          <p:nvPr/>
        </p:nvCxnSpPr>
        <p:spPr>
          <a:xfrm flipV="1">
            <a:off x="3347864" y="3284984"/>
            <a:ext cx="0" cy="1008112"/>
          </a:xfrm>
          <a:prstGeom prst="line">
            <a:avLst/>
          </a:prstGeom>
        </p:spPr>
        <p:style>
          <a:lnRef idx="3">
            <a:schemeClr val="dk1"/>
          </a:lnRef>
          <a:fillRef idx="0">
            <a:schemeClr val="dk1"/>
          </a:fillRef>
          <a:effectRef idx="2">
            <a:schemeClr val="dk1"/>
          </a:effectRef>
          <a:fontRef idx="minor">
            <a:schemeClr val="tx1"/>
          </a:fontRef>
        </p:style>
      </p:cxnSp>
      <p:cxnSp>
        <p:nvCxnSpPr>
          <p:cNvPr id="18" name="Прямая соединительная линия 17"/>
          <p:cNvCxnSpPr/>
          <p:nvPr/>
        </p:nvCxnSpPr>
        <p:spPr>
          <a:xfrm>
            <a:off x="1115616" y="4221088"/>
            <a:ext cx="576064" cy="576064"/>
          </a:xfrm>
          <a:prstGeom prst="line">
            <a:avLst/>
          </a:prstGeom>
        </p:spPr>
        <p:style>
          <a:lnRef idx="3">
            <a:schemeClr val="dk1"/>
          </a:lnRef>
          <a:fillRef idx="0">
            <a:schemeClr val="dk1"/>
          </a:fillRef>
          <a:effectRef idx="2">
            <a:schemeClr val="dk1"/>
          </a:effectRef>
          <a:fontRef idx="minor">
            <a:schemeClr val="tx1"/>
          </a:fontRef>
        </p:style>
      </p:cxnSp>
      <p:cxnSp>
        <p:nvCxnSpPr>
          <p:cNvPr id="20" name="Прямая соединительная линия 19"/>
          <p:cNvCxnSpPr/>
          <p:nvPr/>
        </p:nvCxnSpPr>
        <p:spPr>
          <a:xfrm flipV="1">
            <a:off x="2771800" y="4293096"/>
            <a:ext cx="576064" cy="504056"/>
          </a:xfrm>
          <a:prstGeom prst="line">
            <a:avLst/>
          </a:prstGeom>
        </p:spPr>
        <p:style>
          <a:lnRef idx="3">
            <a:schemeClr val="dk1"/>
          </a:lnRef>
          <a:fillRef idx="0">
            <a:schemeClr val="dk1"/>
          </a:fillRef>
          <a:effectRef idx="2">
            <a:schemeClr val="dk1"/>
          </a:effectRef>
          <a:fontRef idx="minor">
            <a:schemeClr val="tx1"/>
          </a:fontRef>
        </p:style>
      </p:cxnSp>
      <p:cxnSp>
        <p:nvCxnSpPr>
          <p:cNvPr id="22" name="Прямая соединительная линия 21"/>
          <p:cNvCxnSpPr/>
          <p:nvPr/>
        </p:nvCxnSpPr>
        <p:spPr>
          <a:xfrm>
            <a:off x="1691680" y="4797152"/>
            <a:ext cx="1080120" cy="0"/>
          </a:xfrm>
          <a:prstGeom prst="line">
            <a:avLst/>
          </a:prstGeom>
        </p:spPr>
        <p:style>
          <a:lnRef idx="3">
            <a:schemeClr val="dk1"/>
          </a:lnRef>
          <a:fillRef idx="0">
            <a:schemeClr val="dk1"/>
          </a:fillRef>
          <a:effectRef idx="2">
            <a:schemeClr val="dk1"/>
          </a:effectRef>
          <a:fontRef idx="minor">
            <a:schemeClr val="tx1"/>
          </a:fontRef>
        </p:style>
      </p:cxnSp>
      <p:cxnSp>
        <p:nvCxnSpPr>
          <p:cNvPr id="34" name="Прямая соединительная линия 33"/>
          <p:cNvCxnSpPr/>
          <p:nvPr/>
        </p:nvCxnSpPr>
        <p:spPr>
          <a:xfrm>
            <a:off x="1043608" y="3284984"/>
            <a:ext cx="2304256" cy="0"/>
          </a:xfrm>
          <a:prstGeom prst="line">
            <a:avLst/>
          </a:prstGeom>
          <a:ln>
            <a:prstDash val="sysDot"/>
          </a:ln>
        </p:spPr>
        <p:style>
          <a:lnRef idx="3">
            <a:schemeClr val="accent2"/>
          </a:lnRef>
          <a:fillRef idx="0">
            <a:schemeClr val="accent2"/>
          </a:fillRef>
          <a:effectRef idx="2">
            <a:schemeClr val="accent2"/>
          </a:effectRef>
          <a:fontRef idx="minor">
            <a:schemeClr val="tx1"/>
          </a:fontRef>
        </p:style>
      </p:cxnSp>
      <p:cxnSp>
        <p:nvCxnSpPr>
          <p:cNvPr id="36" name="Прямая соединительная линия 35"/>
          <p:cNvCxnSpPr/>
          <p:nvPr/>
        </p:nvCxnSpPr>
        <p:spPr>
          <a:xfrm>
            <a:off x="1115616" y="4221088"/>
            <a:ext cx="2304256" cy="0"/>
          </a:xfrm>
          <a:prstGeom prst="line">
            <a:avLst/>
          </a:prstGeom>
          <a:ln>
            <a:prstDash val="sysDot"/>
          </a:ln>
        </p:spPr>
        <p:style>
          <a:lnRef idx="3">
            <a:schemeClr val="accent2"/>
          </a:lnRef>
          <a:fillRef idx="0">
            <a:schemeClr val="accent2"/>
          </a:fillRef>
          <a:effectRef idx="2">
            <a:schemeClr val="accent2"/>
          </a:effectRef>
          <a:fontRef idx="minor">
            <a:schemeClr val="tx1"/>
          </a:fontRef>
        </p:style>
      </p:cxnSp>
      <p:pic>
        <p:nvPicPr>
          <p:cNvPr id="32774" name="Picture 6" descr="Похожее изображение"/>
          <p:cNvPicPr>
            <a:picLocks noChangeAspect="1" noChangeArrowheads="1"/>
          </p:cNvPicPr>
          <p:nvPr/>
        </p:nvPicPr>
        <p:blipFill>
          <a:blip r:embed="rId3" cstate="print"/>
          <a:srcRect b="2339"/>
          <a:stretch>
            <a:fillRect/>
          </a:stretch>
        </p:blipFill>
        <p:spPr bwMode="auto">
          <a:xfrm>
            <a:off x="3923928" y="1700808"/>
            <a:ext cx="5220072" cy="4896544"/>
          </a:xfrm>
          <a:prstGeom prst="flowChartDocument">
            <a:avLst/>
          </a:prstGeom>
          <a:noFill/>
        </p:spPr>
      </p:pic>
      <p:pic>
        <p:nvPicPr>
          <p:cNvPr id="32775"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63688" y="2708920"/>
            <a:ext cx="790575" cy="628650"/>
          </a:xfrm>
          <a:prstGeom prst="rect">
            <a:avLst/>
          </a:prstGeom>
          <a:noFill/>
          <a:ln w="9525">
            <a:noFill/>
            <a:miter lim="800000"/>
            <a:headEnd/>
            <a:tailEnd/>
          </a:ln>
        </p:spPr>
      </p:pic>
      <p:pic>
        <p:nvPicPr>
          <p:cNvPr id="32776"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835696" y="3501008"/>
            <a:ext cx="590550" cy="581025"/>
          </a:xfrm>
          <a:prstGeom prst="rect">
            <a:avLst/>
          </a:prstGeom>
          <a:noFill/>
          <a:ln w="9525">
            <a:noFill/>
            <a:miter lim="800000"/>
            <a:headEnd/>
            <a:tailEnd/>
          </a:ln>
        </p:spPr>
      </p:pic>
      <p:pic>
        <p:nvPicPr>
          <p:cNvPr id="32777"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907704" y="4221088"/>
            <a:ext cx="581025" cy="609600"/>
          </a:xfrm>
          <a:prstGeom prst="rect">
            <a:avLst/>
          </a:prstGeom>
          <a:noFill/>
          <a:ln w="9525">
            <a:noFill/>
            <a:miter lim="800000"/>
            <a:headEnd/>
            <a:tailEnd/>
          </a:ln>
        </p:spPr>
      </p:pic>
      <p:pic>
        <p:nvPicPr>
          <p:cNvPr id="32778" name="Picture 1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4293096"/>
            <a:ext cx="1512168" cy="2127693"/>
          </a:xfrm>
          <a:prstGeom prst="rect">
            <a:avLst/>
          </a:prstGeom>
          <a:noFill/>
          <a:ln w="9525">
            <a:noFill/>
            <a:miter lim="800000"/>
            <a:headEnd/>
            <a:tailEnd/>
          </a:ln>
        </p:spPr>
      </p:pic>
      <p:cxnSp>
        <p:nvCxnSpPr>
          <p:cNvPr id="43" name="Прямая соединительная линия 42"/>
          <p:cNvCxnSpPr/>
          <p:nvPr/>
        </p:nvCxnSpPr>
        <p:spPr>
          <a:xfrm>
            <a:off x="611560" y="2204864"/>
            <a:ext cx="576064" cy="0"/>
          </a:xfrm>
          <a:prstGeom prst="line">
            <a:avLst/>
          </a:prstGeom>
        </p:spPr>
        <p:style>
          <a:lnRef idx="3">
            <a:schemeClr val="dk1"/>
          </a:lnRef>
          <a:fillRef idx="0">
            <a:schemeClr val="dk1"/>
          </a:fillRef>
          <a:effectRef idx="2">
            <a:schemeClr val="dk1"/>
          </a:effectRef>
          <a:fontRef idx="minor">
            <a:schemeClr val="tx1"/>
          </a:fontRef>
        </p:style>
      </p:cxnSp>
      <p:sp>
        <p:nvSpPr>
          <p:cNvPr id="45" name="TextBox 44"/>
          <p:cNvSpPr txBox="1"/>
          <p:nvPr/>
        </p:nvSpPr>
        <p:spPr>
          <a:xfrm>
            <a:off x="683568" y="1844824"/>
            <a:ext cx="466794" cy="369332"/>
          </a:xfrm>
          <a:prstGeom prst="rect">
            <a:avLst/>
          </a:prstGeom>
          <a:noFill/>
        </p:spPr>
        <p:txBody>
          <a:bodyPr wrap="none" rtlCol="0">
            <a:spAutoFit/>
          </a:bodyPr>
          <a:lstStyle/>
          <a:p>
            <a:r>
              <a:rPr lang="en-US" b="1" dirty="0" smtClean="0"/>
              <a:t>2</a:t>
            </a:r>
            <a:r>
              <a:rPr lang="ru-RU" b="1" dirty="0" smtClean="0"/>
              <a:t>м</a:t>
            </a:r>
            <a:endParaRPr lang="ru-RU"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ox(in)">
                                      <p:cBhvr>
                                        <p:cTn id="7" dur="500"/>
                                        <p:tgtEl>
                                          <p:spTgt spid="34"/>
                                        </p:tgtEl>
                                      </p:cBhvr>
                                    </p:animEffect>
                                  </p:childTnLst>
                                </p:cTn>
                              </p:par>
                              <p:par>
                                <p:cTn id="8" presetID="4" presetClass="entr" presetSubtype="16"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box(in)">
                                      <p:cBhvr>
                                        <p:cTn id="10" dur="5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2775"/>
                                        </p:tgtEl>
                                        <p:attrNameLst>
                                          <p:attrName>style.visibility</p:attrName>
                                        </p:attrNameLst>
                                      </p:cBhvr>
                                      <p:to>
                                        <p:strVal val="visible"/>
                                      </p:to>
                                    </p:set>
                                    <p:animEffect transition="in" filter="blinds(horizontal)">
                                      <p:cBhvr>
                                        <p:cTn id="15" dur="500"/>
                                        <p:tgtEl>
                                          <p:spTgt spid="3277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2776"/>
                                        </p:tgtEl>
                                        <p:attrNameLst>
                                          <p:attrName>style.visibility</p:attrName>
                                        </p:attrNameLst>
                                      </p:cBhvr>
                                      <p:to>
                                        <p:strVal val="visible"/>
                                      </p:to>
                                    </p:set>
                                    <p:animEffect transition="in" filter="blinds(horizontal)">
                                      <p:cBhvr>
                                        <p:cTn id="20" dur="500"/>
                                        <p:tgtEl>
                                          <p:spTgt spid="3277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2777"/>
                                        </p:tgtEl>
                                        <p:attrNameLst>
                                          <p:attrName>style.visibility</p:attrName>
                                        </p:attrNameLst>
                                      </p:cBhvr>
                                      <p:to>
                                        <p:strVal val="visible"/>
                                      </p:to>
                                    </p:set>
                                    <p:animEffect transition="in" filter="blinds(horizontal)">
                                      <p:cBhvr>
                                        <p:cTn id="25" dur="500"/>
                                        <p:tgtEl>
                                          <p:spTgt spid="3277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2778"/>
                                        </p:tgtEl>
                                        <p:attrNameLst>
                                          <p:attrName>style.visibility</p:attrName>
                                        </p:attrNameLst>
                                      </p:cBhvr>
                                      <p:to>
                                        <p:strVal val="visible"/>
                                      </p:to>
                                    </p:set>
                                    <p:animEffect transition="in" filter="wipe(down)">
                                      <p:cBhvr>
                                        <p:cTn id="30" dur="500"/>
                                        <p:tgtEl>
                                          <p:spTgt spid="327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19870" t="25692" r="20520"/>
          <a:stretch>
            <a:fillRect/>
          </a:stretch>
        </p:blipFill>
        <p:spPr bwMode="auto">
          <a:xfrm>
            <a:off x="2051720" y="1706324"/>
            <a:ext cx="5688632" cy="5151676"/>
          </a:xfrm>
          <a:prstGeom prst="rect">
            <a:avLst/>
          </a:prstGeom>
          <a:noFill/>
          <a:ln w="9525">
            <a:noFill/>
            <a:miter lim="800000"/>
            <a:headEnd/>
            <a:tailEnd/>
          </a:ln>
        </p:spPr>
      </p:pic>
      <p:sp>
        <p:nvSpPr>
          <p:cNvPr id="4" name="Прямоугольник 3"/>
          <p:cNvSpPr/>
          <p:nvPr/>
        </p:nvSpPr>
        <p:spPr>
          <a:xfrm>
            <a:off x="0" y="0"/>
            <a:ext cx="9144000" cy="1938992"/>
          </a:xfrm>
          <a:prstGeom prst="rect">
            <a:avLst/>
          </a:prstGeom>
        </p:spPr>
        <p:txBody>
          <a:bodyPr wrap="square">
            <a:spAutoFit/>
          </a:bodyPr>
          <a:lstStyle/>
          <a:p>
            <a:pPr algn="just"/>
            <a:r>
              <a:rPr lang="ru-RU" sz="2400" b="1" dirty="0" smtClean="0">
                <a:latin typeface="Times New Roman" pitchFamily="18" charset="0"/>
                <a:ea typeface="Calibri" pitchFamily="34" charset="0"/>
                <a:cs typeface="Times New Roman" pitchFamily="18" charset="0"/>
              </a:rPr>
              <a:t>Задание </a:t>
            </a:r>
            <a:r>
              <a:rPr lang="en-US" sz="2400" b="1" dirty="0" smtClean="0">
                <a:latin typeface="Times New Roman" pitchFamily="18" charset="0"/>
                <a:ea typeface="Calibri" pitchFamily="34" charset="0"/>
                <a:cs typeface="Times New Roman" pitchFamily="18" charset="0"/>
              </a:rPr>
              <a:t>7</a:t>
            </a:r>
            <a:r>
              <a:rPr lang="ru-RU" sz="2400" b="1"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На плане представлены улицы поселка, в котором живет семья Гипотенузовых. Улицы АВ и С</a:t>
            </a:r>
            <a:r>
              <a:rPr lang="en-US" sz="2400" dirty="0" smtClean="0">
                <a:latin typeface="Times New Roman" pitchFamily="18" charset="0"/>
                <a:ea typeface="Calibri" pitchFamily="34" charset="0"/>
                <a:cs typeface="Times New Roman" pitchFamily="18" charset="0"/>
              </a:rPr>
              <a:t>D</a:t>
            </a:r>
            <a:r>
              <a:rPr lang="ru-RU" sz="2400" dirty="0" smtClean="0">
                <a:latin typeface="Times New Roman" pitchFamily="18" charset="0"/>
                <a:ea typeface="Calibri" pitchFamily="34" charset="0"/>
                <a:cs typeface="Times New Roman" pitchFamily="18" charset="0"/>
              </a:rPr>
              <a:t> параллельны. Улица </a:t>
            </a:r>
            <a:r>
              <a:rPr lang="en-US" sz="2400" dirty="0" smtClean="0">
                <a:latin typeface="Times New Roman" pitchFamily="18" charset="0"/>
                <a:ea typeface="Calibri" pitchFamily="34" charset="0"/>
                <a:cs typeface="Times New Roman" pitchFamily="18" charset="0"/>
              </a:rPr>
              <a:t>EF</a:t>
            </a:r>
            <a:r>
              <a:rPr lang="ru-RU" sz="2400" dirty="0" smtClean="0">
                <a:latin typeface="Times New Roman" pitchFamily="18" charset="0"/>
                <a:ea typeface="Calibri" pitchFamily="34" charset="0"/>
                <a:cs typeface="Times New Roman" pitchFamily="18" charset="0"/>
              </a:rPr>
              <a:t> составляет с улицами АВ и АС</a:t>
            </a:r>
            <a:r>
              <a:rPr lang="en-US" sz="2400"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соответственно углы 43 и 65 градусов. Найдите угол, который образуют между собой улицы АС и </a:t>
            </a:r>
            <a:r>
              <a:rPr lang="en-US" sz="2400" dirty="0" smtClean="0">
                <a:latin typeface="Times New Roman" pitchFamily="18" charset="0"/>
                <a:ea typeface="Calibri" pitchFamily="34" charset="0"/>
                <a:cs typeface="Times New Roman" pitchFamily="18" charset="0"/>
              </a:rPr>
              <a:t>CD</a:t>
            </a:r>
            <a:r>
              <a:rPr lang="ru-RU" sz="2400" dirty="0" smtClean="0">
                <a:latin typeface="Times New Roman" pitchFamily="18" charset="0"/>
                <a:ea typeface="Calibri" pitchFamily="34" charset="0"/>
                <a:cs typeface="Times New Roman" pitchFamily="18" charset="0"/>
              </a:rPr>
              <a:t>?</a:t>
            </a:r>
            <a:endParaRPr lang="ru-RU" sz="2400" dirty="0"/>
          </a:p>
        </p:txBody>
      </p:sp>
      <p:pic>
        <p:nvPicPr>
          <p:cNvPr id="5126" name="Picture 6" descr="Картинки по запросу навигатор"/>
          <p:cNvPicPr>
            <a:picLocks noChangeAspect="1" noChangeArrowheads="1"/>
          </p:cNvPicPr>
          <p:nvPr/>
        </p:nvPicPr>
        <p:blipFill>
          <a:blip r:embed="rId3" cstate="print"/>
          <a:srcRect/>
          <a:stretch>
            <a:fillRect/>
          </a:stretch>
        </p:blipFill>
        <p:spPr bwMode="auto">
          <a:xfrm>
            <a:off x="62880" y="5085184"/>
            <a:ext cx="1772816" cy="1772816"/>
          </a:xfrm>
          <a:prstGeom prst="rect">
            <a:avLst/>
          </a:prstGeom>
          <a:noFill/>
        </p:spPr>
      </p:pic>
      <p:pic>
        <p:nvPicPr>
          <p:cNvPr id="6146" name="Picture 2" descr="Похожее изображение"/>
          <p:cNvPicPr>
            <a:picLocks noChangeAspect="1" noChangeArrowheads="1"/>
          </p:cNvPicPr>
          <p:nvPr/>
        </p:nvPicPr>
        <p:blipFill>
          <a:blip r:embed="rId4" cstate="print"/>
          <a:srcRect/>
          <a:stretch>
            <a:fillRect/>
          </a:stretch>
        </p:blipFill>
        <p:spPr bwMode="auto">
          <a:xfrm>
            <a:off x="251520" y="2924944"/>
            <a:ext cx="1793776" cy="17937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3046988"/>
          </a:xfrm>
          <a:prstGeom prst="rect">
            <a:avLst/>
          </a:prstGeom>
        </p:spPr>
        <p:txBody>
          <a:bodyPr wrap="square">
            <a:spAutoFit/>
          </a:bodyPr>
          <a:lstStyle/>
          <a:p>
            <a:pPr algn="just"/>
            <a:r>
              <a:rPr lang="ru-RU" sz="2400" b="1" dirty="0" smtClean="0">
                <a:latin typeface="Times New Roman" pitchFamily="18" charset="0"/>
                <a:ea typeface="Calibri" pitchFamily="34" charset="0"/>
                <a:cs typeface="Times New Roman" pitchFamily="18" charset="0"/>
              </a:rPr>
              <a:t>Задание </a:t>
            </a:r>
            <a:r>
              <a:rPr lang="en-US" sz="2400" b="1" dirty="0" smtClean="0">
                <a:latin typeface="Times New Roman" pitchFamily="18" charset="0"/>
                <a:ea typeface="Calibri" pitchFamily="34" charset="0"/>
                <a:cs typeface="Times New Roman" pitchFamily="18" charset="0"/>
              </a:rPr>
              <a:t>8</a:t>
            </a:r>
            <a:r>
              <a:rPr lang="ru-RU" sz="2400" b="1" dirty="0" smtClean="0">
                <a:latin typeface="Times New Roman" pitchFamily="18" charset="0"/>
                <a:ea typeface="Calibri" pitchFamily="34" charset="0"/>
                <a:cs typeface="Times New Roman" pitchFamily="18" charset="0"/>
              </a:rPr>
              <a:t>. </a:t>
            </a:r>
            <a:r>
              <a:rPr lang="ru-RU" sz="2400" dirty="0" smtClean="0">
                <a:latin typeface="Times New Roman" pitchFamily="18" charset="0"/>
                <a:ea typeface="Calibri" pitchFamily="34" charset="0"/>
                <a:cs typeface="Times New Roman" pitchFamily="18" charset="0"/>
              </a:rPr>
              <a:t>Глава семейства Гипотенузовых Виктор решил покрыть двускатную крышу гаража металлочерепицей. Демонтаж старой конструкции папа выполнил самостоятельно. На рисунке ниже представлены параметры крыши. Подскажите главе семейства Виктору, сколько нужно приобрести металлочерепицы размером </a:t>
            </a:r>
            <a:r>
              <a:rPr lang="ru-RU" sz="2400" b="1" i="1" dirty="0" smtClean="0">
                <a:latin typeface="Times New Roman" pitchFamily="18" charset="0"/>
                <a:ea typeface="Calibri" pitchFamily="34" charset="0"/>
                <a:cs typeface="Times New Roman" pitchFamily="18" charset="0"/>
              </a:rPr>
              <a:t>1,5м </a:t>
            </a:r>
            <a:r>
              <a:rPr lang="en-US" sz="2400" b="1" i="1" dirty="0" smtClean="0">
                <a:latin typeface="Times New Roman" pitchFamily="18" charset="0"/>
                <a:ea typeface="Calibri" pitchFamily="34" charset="0"/>
                <a:cs typeface="Times New Roman" pitchFamily="18" charset="0"/>
              </a:rPr>
              <a:t>x </a:t>
            </a:r>
            <a:r>
              <a:rPr lang="ru-RU" sz="2400" b="1" i="1" dirty="0" smtClean="0">
                <a:latin typeface="Times New Roman" pitchFamily="18" charset="0"/>
                <a:ea typeface="Calibri" pitchFamily="34" charset="0"/>
                <a:cs typeface="Times New Roman" pitchFamily="18" charset="0"/>
              </a:rPr>
              <a:t>2м</a:t>
            </a:r>
            <a:r>
              <a:rPr lang="ru-RU" sz="2400" i="1" dirty="0" smtClean="0">
                <a:latin typeface="Times New Roman" pitchFamily="18" charset="0"/>
                <a:ea typeface="Calibri" pitchFamily="34" charset="0"/>
                <a:cs typeface="Times New Roman" pitchFamily="18" charset="0"/>
              </a:rPr>
              <a:t>, чтобы покрыть всю крышу, </a:t>
            </a:r>
            <a:r>
              <a:rPr lang="ru-RU" sz="2400" dirty="0" smtClean="0">
                <a:latin typeface="Times New Roman" pitchFamily="18" charset="0"/>
                <a:ea typeface="Calibri" pitchFamily="34" charset="0"/>
                <a:cs typeface="Times New Roman" pitchFamily="18" charset="0"/>
              </a:rPr>
              <a:t>если даны следующие замеры, представленные на схеме. </a:t>
            </a:r>
            <a:r>
              <a:rPr lang="ru-RU" sz="2400" i="1" dirty="0" smtClean="0">
                <a:latin typeface="Times New Roman" pitchFamily="18" charset="0"/>
                <a:ea typeface="Calibri" pitchFamily="34" charset="0"/>
                <a:cs typeface="Times New Roman" pitchFamily="18" charset="0"/>
              </a:rPr>
              <a:t>В ответе укажите количество требуемых листов.</a:t>
            </a:r>
          </a:p>
        </p:txBody>
      </p:sp>
      <p:pic>
        <p:nvPicPr>
          <p:cNvPr id="29697" name="Picture 1"/>
          <p:cNvPicPr>
            <a:picLocks noChangeAspect="1" noChangeArrowheads="1"/>
          </p:cNvPicPr>
          <p:nvPr/>
        </p:nvPicPr>
        <p:blipFill>
          <a:blip r:embed="rId2" cstate="print"/>
          <a:srcRect/>
          <a:stretch>
            <a:fillRect/>
          </a:stretch>
        </p:blipFill>
        <p:spPr bwMode="auto">
          <a:xfrm>
            <a:off x="755576" y="2996952"/>
            <a:ext cx="7560840" cy="3789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Картинки по запросу солнце светит png"/>
          <p:cNvPicPr>
            <a:picLocks noChangeAspect="1" noChangeArrowheads="1"/>
          </p:cNvPicPr>
          <p:nvPr/>
        </p:nvPicPr>
        <p:blipFill>
          <a:blip r:embed="rId2" cstate="print">
            <a:clrChange>
              <a:clrFrom>
                <a:srgbClr val="F5F5F5"/>
              </a:clrFrom>
              <a:clrTo>
                <a:srgbClr val="F5F5F5">
                  <a:alpha val="0"/>
                </a:srgbClr>
              </a:clrTo>
            </a:clrChange>
          </a:blip>
          <a:srcRect/>
          <a:stretch>
            <a:fillRect/>
          </a:stretch>
        </p:blipFill>
        <p:spPr bwMode="auto">
          <a:xfrm>
            <a:off x="6228184" y="836712"/>
            <a:ext cx="1656184" cy="1656184"/>
          </a:xfrm>
          <a:prstGeom prst="rect">
            <a:avLst/>
          </a:prstGeom>
          <a:noFill/>
        </p:spPr>
      </p:pic>
      <p:sp>
        <p:nvSpPr>
          <p:cNvPr id="6" name="Прямоугольник 5"/>
          <p:cNvSpPr/>
          <p:nvPr/>
        </p:nvSpPr>
        <p:spPr>
          <a:xfrm>
            <a:off x="0" y="0"/>
            <a:ext cx="9144000" cy="1384995"/>
          </a:xfrm>
          <a:prstGeom prst="rect">
            <a:avLst/>
          </a:prstGeom>
        </p:spPr>
        <p:txBody>
          <a:bodyPr wrap="square">
            <a:spAutoFit/>
          </a:bodyPr>
          <a:lstStyle/>
          <a:p>
            <a:pPr algn="just"/>
            <a:r>
              <a:rPr lang="ru-RU" sz="2400" b="1" dirty="0" smtClean="0">
                <a:latin typeface="Times New Roman" pitchFamily="18" charset="0"/>
                <a:ea typeface="Calibri" pitchFamily="34" charset="0"/>
                <a:cs typeface="Times New Roman" pitchFamily="18" charset="0"/>
              </a:rPr>
              <a:t>Задание </a:t>
            </a:r>
            <a:r>
              <a:rPr lang="en-US" sz="2400" b="1" dirty="0" smtClean="0">
                <a:latin typeface="Times New Roman" pitchFamily="18" charset="0"/>
                <a:ea typeface="Calibri" pitchFamily="34" charset="0"/>
                <a:cs typeface="Times New Roman" pitchFamily="18" charset="0"/>
              </a:rPr>
              <a:t>9</a:t>
            </a:r>
            <a:r>
              <a:rPr lang="ru-RU" sz="2400" b="1" dirty="0" smtClean="0">
                <a:latin typeface="Times New Roman" pitchFamily="18" charset="0"/>
                <a:ea typeface="Calibri" pitchFamily="34" charset="0"/>
                <a:cs typeface="Times New Roman" pitchFamily="18" charset="0"/>
              </a:rPr>
              <a:t>. </a:t>
            </a:r>
            <a:r>
              <a:rPr lang="ru-RU" sz="2000" dirty="0" smtClean="0">
                <a:latin typeface="Times New Roman" pitchFamily="18" charset="0"/>
                <a:ea typeface="Calibri" pitchFamily="34" charset="0"/>
                <a:cs typeface="Times New Roman" pitchFamily="18" charset="0"/>
              </a:rPr>
              <a:t>Степан Гипотенузов,  старший сын Виктора ростом 1,5 м. Он стоит на расстоянии 6 метров от дерева, которое растет рядом с детской площадкой. Солнечный свет, падающий из-за крон на Степана, отбрасывает от него тень длиной  1,2 м. Помогите узнать Степану высоту дерева. Ответ дайте в метрах.</a:t>
            </a:r>
            <a:endParaRPr lang="ru-RU" sz="2000" dirty="0"/>
          </a:p>
        </p:txBody>
      </p:sp>
      <p:pic>
        <p:nvPicPr>
          <p:cNvPr id="3074" name="Picture 2" descr="Картинки по запросу мальчик нарисованный"/>
          <p:cNvPicPr>
            <a:picLocks noChangeAspect="1" noChangeArrowheads="1"/>
          </p:cNvPicPr>
          <p:nvPr/>
        </p:nvPicPr>
        <p:blipFill>
          <a:blip r:embed="rId3" cstate="print"/>
          <a:srcRect/>
          <a:stretch>
            <a:fillRect/>
          </a:stretch>
        </p:blipFill>
        <p:spPr bwMode="auto">
          <a:xfrm>
            <a:off x="2411760" y="5598818"/>
            <a:ext cx="603407" cy="782510"/>
          </a:xfrm>
          <a:prstGeom prst="rect">
            <a:avLst/>
          </a:prstGeom>
          <a:noFill/>
        </p:spPr>
      </p:pic>
      <p:pic>
        <p:nvPicPr>
          <p:cNvPr id="3076" name="Picture 4" descr="Картинки по запросу дерево 9 м"/>
          <p:cNvPicPr>
            <a:picLocks noChangeAspect="1" noChangeArrowheads="1"/>
          </p:cNvPicPr>
          <p:nvPr/>
        </p:nvPicPr>
        <p:blipFill>
          <a:blip r:embed="rId4" cstate="print">
            <a:clrChange>
              <a:clrFrom>
                <a:srgbClr val="F7F7F7"/>
              </a:clrFrom>
              <a:clrTo>
                <a:srgbClr val="F7F7F7">
                  <a:alpha val="0"/>
                </a:srgbClr>
              </a:clrTo>
            </a:clrChange>
          </a:blip>
          <a:srcRect/>
          <a:stretch>
            <a:fillRect/>
          </a:stretch>
        </p:blipFill>
        <p:spPr bwMode="auto">
          <a:xfrm>
            <a:off x="4572000" y="1628800"/>
            <a:ext cx="4752528" cy="5013176"/>
          </a:xfrm>
          <a:prstGeom prst="rect">
            <a:avLst/>
          </a:prstGeom>
          <a:noFill/>
        </p:spPr>
      </p:pic>
      <p:cxnSp>
        <p:nvCxnSpPr>
          <p:cNvPr id="10" name="Прямая соединительная линия 9"/>
          <p:cNvCxnSpPr/>
          <p:nvPr/>
        </p:nvCxnSpPr>
        <p:spPr>
          <a:xfrm flipH="1">
            <a:off x="1331640" y="6309320"/>
            <a:ext cx="72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flipH="1">
            <a:off x="1979712" y="1844824"/>
            <a:ext cx="4536504" cy="4464496"/>
          </a:xfrm>
          <a:prstGeom prst="line">
            <a:avLst/>
          </a:prstGeom>
        </p:spPr>
        <p:style>
          <a:lnRef idx="3">
            <a:schemeClr val="dk1"/>
          </a:lnRef>
          <a:fillRef idx="0">
            <a:schemeClr val="dk1"/>
          </a:fillRef>
          <a:effectRef idx="2">
            <a:schemeClr val="dk1"/>
          </a:effectRef>
          <a:fontRef idx="minor">
            <a:schemeClr val="tx1"/>
          </a:fontRef>
        </p:style>
      </p:cxnSp>
      <p:sp>
        <p:nvSpPr>
          <p:cNvPr id="19" name="Левая фигурная скобка 18"/>
          <p:cNvSpPr/>
          <p:nvPr/>
        </p:nvSpPr>
        <p:spPr>
          <a:xfrm rot="16200000">
            <a:off x="4644008" y="4337720"/>
            <a:ext cx="360040" cy="4248472"/>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ru-RU"/>
          </a:p>
        </p:txBody>
      </p:sp>
      <p:sp>
        <p:nvSpPr>
          <p:cNvPr id="20" name="TextBox 19"/>
          <p:cNvSpPr txBox="1"/>
          <p:nvPr/>
        </p:nvSpPr>
        <p:spPr>
          <a:xfrm>
            <a:off x="4355976" y="6525344"/>
            <a:ext cx="1084977" cy="369332"/>
          </a:xfrm>
          <a:prstGeom prst="rect">
            <a:avLst/>
          </a:prstGeom>
          <a:noFill/>
        </p:spPr>
        <p:txBody>
          <a:bodyPr wrap="none" rtlCol="0">
            <a:spAutoFit/>
          </a:bodyPr>
          <a:lstStyle/>
          <a:p>
            <a:r>
              <a:rPr lang="ru-RU" b="1" dirty="0" smtClean="0"/>
              <a:t>6 метров</a:t>
            </a:r>
            <a:endParaRPr lang="ru-RU" b="1" dirty="0"/>
          </a:p>
        </p:txBody>
      </p:sp>
      <p:sp>
        <p:nvSpPr>
          <p:cNvPr id="21" name="Левая фигурная скобка 20"/>
          <p:cNvSpPr/>
          <p:nvPr/>
        </p:nvSpPr>
        <p:spPr>
          <a:xfrm rot="16200000">
            <a:off x="2195736" y="6093296"/>
            <a:ext cx="288032" cy="720080"/>
          </a:xfrm>
          <a:prstGeom prst="leftBrace">
            <a:avLst>
              <a:gd name="adj1" fmla="val 31776"/>
              <a:gd name="adj2" fmla="val 57815"/>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ru-RU"/>
          </a:p>
        </p:txBody>
      </p:sp>
      <p:sp>
        <p:nvSpPr>
          <p:cNvPr id="22" name="TextBox 21"/>
          <p:cNvSpPr txBox="1"/>
          <p:nvPr/>
        </p:nvSpPr>
        <p:spPr>
          <a:xfrm>
            <a:off x="1835696" y="6488668"/>
            <a:ext cx="1137876" cy="369332"/>
          </a:xfrm>
          <a:prstGeom prst="rect">
            <a:avLst/>
          </a:prstGeom>
          <a:noFill/>
        </p:spPr>
        <p:txBody>
          <a:bodyPr wrap="none" rtlCol="0">
            <a:spAutoFit/>
          </a:bodyPr>
          <a:lstStyle/>
          <a:p>
            <a:r>
              <a:rPr lang="ru-RU" b="1" dirty="0" smtClean="0"/>
              <a:t>1,2 метра</a:t>
            </a:r>
            <a:endParaRPr lang="ru-RU" b="1" dirty="0"/>
          </a:p>
        </p:txBody>
      </p:sp>
      <p:cxnSp>
        <p:nvCxnSpPr>
          <p:cNvPr id="24" name="Прямая соединительная линия 23"/>
          <p:cNvCxnSpPr/>
          <p:nvPr/>
        </p:nvCxnSpPr>
        <p:spPr>
          <a:xfrm>
            <a:off x="2843808" y="5445224"/>
            <a:ext cx="0" cy="854518"/>
          </a:xfrm>
          <a:prstGeom prst="line">
            <a:avLst/>
          </a:prstGeom>
        </p:spPr>
        <p:style>
          <a:lnRef idx="3">
            <a:schemeClr val="dk1"/>
          </a:lnRef>
          <a:fillRef idx="0">
            <a:schemeClr val="dk1"/>
          </a:fillRef>
          <a:effectRef idx="2">
            <a:schemeClr val="dk1"/>
          </a:effectRef>
          <a:fontRef idx="minor">
            <a:schemeClr val="tx1"/>
          </a:fontRef>
        </p:style>
      </p:cxnSp>
      <p:sp>
        <p:nvSpPr>
          <p:cNvPr id="28" name="TextBox 27"/>
          <p:cNvSpPr txBox="1"/>
          <p:nvPr/>
        </p:nvSpPr>
        <p:spPr>
          <a:xfrm>
            <a:off x="2915816" y="5589240"/>
            <a:ext cx="1137876" cy="369332"/>
          </a:xfrm>
          <a:prstGeom prst="rect">
            <a:avLst/>
          </a:prstGeom>
          <a:noFill/>
        </p:spPr>
        <p:txBody>
          <a:bodyPr wrap="none" rtlCol="0">
            <a:spAutoFit/>
          </a:bodyPr>
          <a:lstStyle/>
          <a:p>
            <a:r>
              <a:rPr lang="ru-RU" b="1" dirty="0" smtClean="0"/>
              <a:t>1,5 метра</a:t>
            </a:r>
            <a:endParaRPr lang="ru-RU" b="1" dirty="0"/>
          </a:p>
        </p:txBody>
      </p:sp>
      <p:cxnSp>
        <p:nvCxnSpPr>
          <p:cNvPr id="30" name="Прямая соединительная линия 29"/>
          <p:cNvCxnSpPr/>
          <p:nvPr/>
        </p:nvCxnSpPr>
        <p:spPr>
          <a:xfrm>
            <a:off x="6516216" y="1844824"/>
            <a:ext cx="0" cy="4454918"/>
          </a:xfrm>
          <a:prstGeom prst="line">
            <a:avLst/>
          </a:prstGeom>
        </p:spPr>
        <p:style>
          <a:lnRef idx="3">
            <a:schemeClr val="dk1"/>
          </a:lnRef>
          <a:fillRef idx="0">
            <a:schemeClr val="dk1"/>
          </a:fillRef>
          <a:effectRef idx="2">
            <a:schemeClr val="dk1"/>
          </a:effectRef>
          <a:fontRef idx="minor">
            <a:schemeClr val="tx1"/>
          </a:fontRef>
        </p:style>
      </p:cxnSp>
      <p:cxnSp>
        <p:nvCxnSpPr>
          <p:cNvPr id="35" name="Прямая соединительная линия 34"/>
          <p:cNvCxnSpPr/>
          <p:nvPr/>
        </p:nvCxnSpPr>
        <p:spPr>
          <a:xfrm flipH="1">
            <a:off x="6228184" y="6021288"/>
            <a:ext cx="288032" cy="0"/>
          </a:xfrm>
          <a:prstGeom prst="line">
            <a:avLst/>
          </a:prstGeom>
        </p:spPr>
        <p:style>
          <a:lnRef idx="3">
            <a:schemeClr val="dk1"/>
          </a:lnRef>
          <a:fillRef idx="0">
            <a:schemeClr val="dk1"/>
          </a:fillRef>
          <a:effectRef idx="2">
            <a:schemeClr val="dk1"/>
          </a:effectRef>
          <a:fontRef idx="minor">
            <a:schemeClr val="tx1"/>
          </a:fontRef>
        </p:style>
      </p:cxnSp>
      <p:cxnSp>
        <p:nvCxnSpPr>
          <p:cNvPr id="37" name="Прямая соединительная линия 36"/>
          <p:cNvCxnSpPr/>
          <p:nvPr/>
        </p:nvCxnSpPr>
        <p:spPr>
          <a:xfrm>
            <a:off x="6228184" y="6021288"/>
            <a:ext cx="0" cy="288032"/>
          </a:xfrm>
          <a:prstGeom prst="line">
            <a:avLst/>
          </a:prstGeom>
        </p:spPr>
        <p:style>
          <a:lnRef idx="3">
            <a:schemeClr val="dk1"/>
          </a:lnRef>
          <a:fillRef idx="0">
            <a:schemeClr val="dk1"/>
          </a:fillRef>
          <a:effectRef idx="2">
            <a:schemeClr val="dk1"/>
          </a:effectRef>
          <a:fontRef idx="minor">
            <a:schemeClr val="tx1"/>
          </a:fontRef>
        </p:style>
      </p:cxnSp>
      <p:cxnSp>
        <p:nvCxnSpPr>
          <p:cNvPr id="39" name="Прямая соединительная линия 38"/>
          <p:cNvCxnSpPr/>
          <p:nvPr/>
        </p:nvCxnSpPr>
        <p:spPr>
          <a:xfrm flipH="1">
            <a:off x="2843808" y="6021288"/>
            <a:ext cx="288032" cy="0"/>
          </a:xfrm>
          <a:prstGeom prst="line">
            <a:avLst/>
          </a:prstGeom>
        </p:spPr>
        <p:style>
          <a:lnRef idx="3">
            <a:schemeClr val="dk1"/>
          </a:lnRef>
          <a:fillRef idx="0">
            <a:schemeClr val="dk1"/>
          </a:fillRef>
          <a:effectRef idx="2">
            <a:schemeClr val="dk1"/>
          </a:effectRef>
          <a:fontRef idx="minor">
            <a:schemeClr val="tx1"/>
          </a:fontRef>
        </p:style>
      </p:cxnSp>
      <p:cxnSp>
        <p:nvCxnSpPr>
          <p:cNvPr id="40" name="Прямая соединительная линия 39"/>
          <p:cNvCxnSpPr/>
          <p:nvPr/>
        </p:nvCxnSpPr>
        <p:spPr>
          <a:xfrm>
            <a:off x="3131840" y="6021288"/>
            <a:ext cx="0" cy="288032"/>
          </a:xfrm>
          <a:prstGeom prst="line">
            <a:avLst/>
          </a:prstGeom>
        </p:spPr>
        <p:style>
          <a:lnRef idx="3">
            <a:schemeClr val="dk1"/>
          </a:lnRef>
          <a:fillRef idx="0">
            <a:schemeClr val="dk1"/>
          </a:fillRef>
          <a:effectRef idx="2">
            <a:schemeClr val="dk1"/>
          </a:effectRef>
          <a:fontRef idx="minor">
            <a:schemeClr val="tx1"/>
          </a:fontRef>
        </p:style>
      </p:cxnSp>
      <p:pic>
        <p:nvPicPr>
          <p:cNvPr id="5121" name="Picture 1"/>
          <p:cNvPicPr>
            <a:picLocks noChangeAspect="1" noChangeArrowheads="1"/>
          </p:cNvPicPr>
          <p:nvPr/>
        </p:nvPicPr>
        <p:blipFill>
          <a:blip r:embed="rId5" cstate="print"/>
          <a:srcRect/>
          <a:stretch>
            <a:fillRect/>
          </a:stretch>
        </p:blipFill>
        <p:spPr bwMode="auto">
          <a:xfrm>
            <a:off x="251520" y="1628800"/>
            <a:ext cx="3203848" cy="2962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down)">
                                      <p:cBhvr>
                                        <p:cTn id="10" dur="500"/>
                                        <p:tgtEl>
                                          <p:spTgt spid="39"/>
                                        </p:tgtEl>
                                      </p:cBhvr>
                                    </p:animEffect>
                                  </p:childTnLst>
                                </p:cTn>
                              </p:par>
                              <p:par>
                                <p:cTn id="11" presetID="22" presetClass="entr" presetSubtype="4"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down)">
                                      <p:cBhvr>
                                        <p:cTn id="16" dur="500"/>
                                        <p:tgtEl>
                                          <p:spTgt spid="22"/>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down)">
                                      <p:cBhvr>
                                        <p:cTn id="19" dur="500"/>
                                        <p:tgtEl>
                                          <p:spTgt spid="2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500"/>
                                        <p:tgtEl>
                                          <p:spTgt spid="2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down)">
                                      <p:cBhvr>
                                        <p:cTn id="28" dur="500"/>
                                        <p:tgtEl>
                                          <p:spTgt spid="37"/>
                                        </p:tgtEl>
                                      </p:cBhvr>
                                    </p:animEffect>
                                  </p:childTnLst>
                                </p:cTn>
                              </p:par>
                              <p:par>
                                <p:cTn id="29" presetID="22" presetClass="entr" presetSubtype="4"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down)">
                                      <p:cBhvr>
                                        <p:cTn id="31" dur="500"/>
                                        <p:tgtEl>
                                          <p:spTgt spid="35"/>
                                        </p:tgtEl>
                                      </p:cBhvr>
                                    </p:animEffect>
                                  </p:childTnLst>
                                </p:cTn>
                              </p:par>
                              <p:par>
                                <p:cTn id="32" presetID="22" presetClass="entr" presetSubtype="4"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par>
                                <p:cTn id="35" presetID="22" presetClass="entr" presetSubtype="4"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down)">
                                      <p:cBhvr>
                                        <p:cTn id="42" dur="500"/>
                                        <p:tgtEl>
                                          <p:spTgt spid="24"/>
                                        </p:tgtEl>
                                      </p:cBhvr>
                                    </p:animEffect>
                                  </p:childTnLst>
                                </p:cTn>
                              </p:par>
                              <p:par>
                                <p:cTn id="43" presetID="22" presetClass="entr" presetSubtype="4"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down)">
                                      <p:cBhvr>
                                        <p:cTn id="45" dur="500"/>
                                        <p:tgtEl>
                                          <p:spTgt spid="39"/>
                                        </p:tgtEl>
                                      </p:cBhvr>
                                    </p:animEffect>
                                  </p:childTnLst>
                                </p:cTn>
                              </p:par>
                              <p:par>
                                <p:cTn id="46" presetID="22" presetClass="entr" presetSubtype="4" fill="hold"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down)">
                                      <p:cBhvr>
                                        <p:cTn id="48" dur="500"/>
                                        <p:tgtEl>
                                          <p:spTgt spid="40"/>
                                        </p:tgtEl>
                                      </p:cBhvr>
                                    </p:animEffect>
                                  </p:childTnLst>
                                </p:cTn>
                              </p:par>
                              <p:par>
                                <p:cTn id="49" presetID="22" presetClass="entr" presetSubtype="4" fill="hold" grpId="1"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down)">
                                      <p:cBhvr>
                                        <p:cTn id="51" dur="500"/>
                                        <p:tgtEl>
                                          <p:spTgt spid="22"/>
                                        </p:tgtEl>
                                      </p:cBhvr>
                                    </p:animEffect>
                                  </p:childTnLst>
                                </p:cTn>
                              </p:par>
                              <p:par>
                                <p:cTn id="52" presetID="22" presetClass="entr" presetSubtype="4" fill="hold" grpId="1"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down)">
                                      <p:cBhvr>
                                        <p:cTn id="54" dur="500"/>
                                        <p:tgtEl>
                                          <p:spTgt spid="21"/>
                                        </p:tgtEl>
                                      </p:cBhvr>
                                    </p:animEffect>
                                  </p:childTnLst>
                                </p:cTn>
                              </p:par>
                              <p:par>
                                <p:cTn id="55" presetID="22" presetClass="entr" presetSubtype="4" fill="hold" grpId="1"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down)">
                                      <p:cBhvr>
                                        <p:cTn id="57" dur="500"/>
                                        <p:tgtEl>
                                          <p:spTgt spid="20"/>
                                        </p:tgtEl>
                                      </p:cBhvr>
                                    </p:animEffect>
                                  </p:childTnLst>
                                </p:cTn>
                              </p:par>
                              <p:par>
                                <p:cTn id="58" presetID="22" presetClass="entr" presetSubtype="4" fill="hold" grpId="1"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500"/>
                                        <p:tgtEl>
                                          <p:spTgt spid="19"/>
                                        </p:tgtEl>
                                      </p:cBhvr>
                                    </p:animEffect>
                                  </p:childTnLst>
                                </p:cTn>
                              </p:par>
                              <p:par>
                                <p:cTn id="61" presetID="22" presetClass="entr" presetSubtype="4"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down)">
                                      <p:cBhvr>
                                        <p:cTn id="63" dur="500"/>
                                        <p:tgtEl>
                                          <p:spTgt spid="37"/>
                                        </p:tgtEl>
                                      </p:cBhvr>
                                    </p:animEffect>
                                  </p:childTnLst>
                                </p:cTn>
                              </p:par>
                              <p:par>
                                <p:cTn id="64" presetID="22" presetClass="entr" presetSubtype="4" fill="hold"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down)">
                                      <p:cBhvr>
                                        <p:cTn id="66" dur="500"/>
                                        <p:tgtEl>
                                          <p:spTgt spid="35"/>
                                        </p:tgtEl>
                                      </p:cBhvr>
                                    </p:animEffect>
                                  </p:childTnLst>
                                </p:cTn>
                              </p:par>
                              <p:par>
                                <p:cTn id="67" presetID="22" presetClass="entr" presetSubtype="4" fill="hold" nodeType="with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wipe(down)">
                                      <p:cBhvr>
                                        <p:cTn id="69" dur="500"/>
                                        <p:tgtEl>
                                          <p:spTgt spid="30"/>
                                        </p:tgtEl>
                                      </p:cBhvr>
                                    </p:animEffect>
                                  </p:childTnLst>
                                </p:cTn>
                              </p:par>
                              <p:par>
                                <p:cTn id="70" presetID="22" presetClass="entr" presetSubtype="4" fill="hold"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wipe(down)">
                                      <p:cBhvr>
                                        <p:cTn id="72" dur="500"/>
                                        <p:tgtEl>
                                          <p:spTgt spid="17"/>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down)">
                                      <p:cBhvr>
                                        <p:cTn id="75" dur="500"/>
                                        <p:tgtEl>
                                          <p:spTgt spid="28"/>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5121"/>
                                        </p:tgtEl>
                                        <p:attrNameLst>
                                          <p:attrName>style.visibility</p:attrName>
                                        </p:attrNameLst>
                                      </p:cBhvr>
                                      <p:to>
                                        <p:strVal val="visible"/>
                                      </p:to>
                                    </p:set>
                                    <p:animEffect transition="in" filter="wipe(down)">
                                      <p:cBhvr>
                                        <p:cTn id="80" dur="500"/>
                                        <p:tgtEl>
                                          <p:spTgt spid="5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p:bldP spid="20" grpId="1"/>
      <p:bldP spid="21" grpId="0" animBg="1"/>
      <p:bldP spid="21" grpId="1" animBg="1"/>
      <p:bldP spid="22" grpId="0"/>
      <p:bldP spid="22" grpId="1"/>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Картинки по запросу расчеты геометрия дом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Картинки по запросу расчеты геометрия дом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Картинки по запросу расчеты геометрия дом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2" name="AutoShape 8" descr="Картинки по запросу расчеты геометрия дом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4" name="AutoShape 10" descr="Виды крыш для проведения расчетов по теплопотерям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6" name="AutoShape 12" descr="Виды крыш для проведения расчетов по теплопотерям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8" name="AutoShape 14" descr="Виды крыш для проведения расчетов по теплопотерям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097" name="Picture 1"/>
          <p:cNvPicPr>
            <a:picLocks noChangeAspect="1" noChangeArrowheads="1"/>
          </p:cNvPicPr>
          <p:nvPr/>
        </p:nvPicPr>
        <p:blipFill>
          <a:blip r:embed="rId2" cstate="print"/>
          <a:srcRect b="2746"/>
          <a:stretch>
            <a:fillRect/>
          </a:stretch>
        </p:blipFill>
        <p:spPr bwMode="auto">
          <a:xfrm rot="5400000">
            <a:off x="4355976" y="3356992"/>
            <a:ext cx="2232248" cy="4104456"/>
          </a:xfrm>
          <a:prstGeom prst="rect">
            <a:avLst/>
          </a:prstGeom>
          <a:noFill/>
          <a:ln w="9525">
            <a:noFill/>
            <a:miter lim="800000"/>
            <a:headEnd/>
            <a:tailEnd/>
          </a:ln>
        </p:spPr>
      </p:pic>
      <p:sp>
        <p:nvSpPr>
          <p:cNvPr id="11" name="Прямоугольник 10"/>
          <p:cNvSpPr/>
          <p:nvPr/>
        </p:nvSpPr>
        <p:spPr>
          <a:xfrm>
            <a:off x="179512" y="1412776"/>
            <a:ext cx="2880320" cy="5085184"/>
          </a:xfrm>
          <a:prstGeom prst="rect">
            <a:avLst/>
          </a:prstGeom>
          <a:solidFill>
            <a:schemeClr val="accent6">
              <a:lumMod val="40000"/>
              <a:lumOff val="6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12" name="Прямоугольник 11"/>
          <p:cNvSpPr/>
          <p:nvPr/>
        </p:nvSpPr>
        <p:spPr>
          <a:xfrm>
            <a:off x="395536" y="1844824"/>
            <a:ext cx="792088"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4</a:t>
            </a:r>
            <a:endParaRPr lang="ru-RU" b="1" dirty="0">
              <a:solidFill>
                <a:schemeClr val="tx1"/>
              </a:solidFill>
            </a:endParaRPr>
          </a:p>
        </p:txBody>
      </p:sp>
      <p:sp>
        <p:nvSpPr>
          <p:cNvPr id="13" name="Прямоугольник 12"/>
          <p:cNvSpPr/>
          <p:nvPr/>
        </p:nvSpPr>
        <p:spPr>
          <a:xfrm>
            <a:off x="1979712" y="1844824"/>
            <a:ext cx="864096"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4</a:t>
            </a:r>
            <a:endParaRPr lang="ru-RU" b="1" dirty="0">
              <a:solidFill>
                <a:schemeClr val="tx1"/>
              </a:solidFill>
            </a:endParaRPr>
          </a:p>
        </p:txBody>
      </p:sp>
      <p:sp>
        <p:nvSpPr>
          <p:cNvPr id="14" name="Прямоугольник 13"/>
          <p:cNvSpPr/>
          <p:nvPr/>
        </p:nvSpPr>
        <p:spPr>
          <a:xfrm>
            <a:off x="1403648" y="1844824"/>
            <a:ext cx="360040" cy="36004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ru-RU">
              <a:solidFill>
                <a:srgbClr val="FF0000"/>
              </a:solidFill>
            </a:endParaRPr>
          </a:p>
        </p:txBody>
      </p:sp>
      <p:sp>
        <p:nvSpPr>
          <p:cNvPr id="15" name="Прямоугольник 14"/>
          <p:cNvSpPr/>
          <p:nvPr/>
        </p:nvSpPr>
        <p:spPr>
          <a:xfrm>
            <a:off x="395536" y="2492896"/>
            <a:ext cx="1080120"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2</a:t>
            </a:r>
            <a:endParaRPr lang="ru-RU" b="1" dirty="0">
              <a:solidFill>
                <a:schemeClr val="tx1"/>
              </a:solidFill>
            </a:endParaRPr>
          </a:p>
        </p:txBody>
      </p:sp>
      <p:sp>
        <p:nvSpPr>
          <p:cNvPr id="16" name="Прямоугольник 15"/>
          <p:cNvSpPr/>
          <p:nvPr/>
        </p:nvSpPr>
        <p:spPr>
          <a:xfrm>
            <a:off x="1763688" y="2492896"/>
            <a:ext cx="1080120"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2</a:t>
            </a:r>
            <a:endParaRPr lang="ru-RU" b="1" dirty="0">
              <a:solidFill>
                <a:schemeClr val="tx1"/>
              </a:solidFill>
            </a:endParaRPr>
          </a:p>
        </p:txBody>
      </p:sp>
      <p:sp>
        <p:nvSpPr>
          <p:cNvPr id="17" name="Прямоугольник 16"/>
          <p:cNvSpPr/>
          <p:nvPr/>
        </p:nvSpPr>
        <p:spPr>
          <a:xfrm>
            <a:off x="395536" y="3140968"/>
            <a:ext cx="2448272"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3</a:t>
            </a:r>
            <a:endParaRPr lang="ru-RU" b="1" dirty="0">
              <a:solidFill>
                <a:schemeClr val="tx1"/>
              </a:solidFill>
            </a:endParaRPr>
          </a:p>
        </p:txBody>
      </p:sp>
      <p:sp>
        <p:nvSpPr>
          <p:cNvPr id="18" name="Прямоугольник 17"/>
          <p:cNvSpPr/>
          <p:nvPr/>
        </p:nvSpPr>
        <p:spPr>
          <a:xfrm rot="5400000">
            <a:off x="179512" y="4005064"/>
            <a:ext cx="792088"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4</a:t>
            </a:r>
            <a:endParaRPr lang="ru-RU" b="1" dirty="0">
              <a:solidFill>
                <a:schemeClr val="tx1"/>
              </a:solidFill>
            </a:endParaRPr>
          </a:p>
        </p:txBody>
      </p:sp>
      <p:sp>
        <p:nvSpPr>
          <p:cNvPr id="19" name="Прямоугольник 18"/>
          <p:cNvSpPr/>
          <p:nvPr/>
        </p:nvSpPr>
        <p:spPr>
          <a:xfrm>
            <a:off x="1115616" y="4005064"/>
            <a:ext cx="1080120"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4</a:t>
            </a:r>
            <a:endParaRPr lang="ru-RU" b="1" dirty="0">
              <a:solidFill>
                <a:schemeClr val="tx1"/>
              </a:solidFill>
            </a:endParaRPr>
          </a:p>
        </p:txBody>
      </p:sp>
      <p:sp>
        <p:nvSpPr>
          <p:cNvPr id="20" name="Прямоугольник 19"/>
          <p:cNvSpPr/>
          <p:nvPr/>
        </p:nvSpPr>
        <p:spPr>
          <a:xfrm rot="5400000">
            <a:off x="2267744" y="4005064"/>
            <a:ext cx="792088"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4</a:t>
            </a:r>
            <a:endParaRPr lang="ru-RU" b="1" dirty="0">
              <a:solidFill>
                <a:schemeClr val="tx1"/>
              </a:solidFill>
            </a:endParaRPr>
          </a:p>
        </p:txBody>
      </p:sp>
      <p:sp>
        <p:nvSpPr>
          <p:cNvPr id="21" name="Прямоугольник 20"/>
          <p:cNvSpPr/>
          <p:nvPr/>
        </p:nvSpPr>
        <p:spPr>
          <a:xfrm>
            <a:off x="395536" y="4725144"/>
            <a:ext cx="2448272"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3</a:t>
            </a:r>
            <a:endParaRPr lang="ru-RU" b="1" dirty="0">
              <a:solidFill>
                <a:schemeClr val="tx1"/>
              </a:solidFill>
            </a:endParaRPr>
          </a:p>
        </p:txBody>
      </p:sp>
      <p:sp>
        <p:nvSpPr>
          <p:cNvPr id="22" name="Прямоугольник 21"/>
          <p:cNvSpPr/>
          <p:nvPr/>
        </p:nvSpPr>
        <p:spPr>
          <a:xfrm>
            <a:off x="395536" y="5301208"/>
            <a:ext cx="1080120"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2</a:t>
            </a:r>
            <a:endParaRPr lang="ru-RU" b="1" dirty="0">
              <a:solidFill>
                <a:schemeClr val="tx1"/>
              </a:solidFill>
            </a:endParaRPr>
          </a:p>
        </p:txBody>
      </p:sp>
      <p:sp>
        <p:nvSpPr>
          <p:cNvPr id="23" name="Прямоугольник 22"/>
          <p:cNvSpPr/>
          <p:nvPr/>
        </p:nvSpPr>
        <p:spPr>
          <a:xfrm>
            <a:off x="1763688" y="5301208"/>
            <a:ext cx="1080120"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2</a:t>
            </a:r>
            <a:endParaRPr lang="ru-RU" b="1" dirty="0">
              <a:solidFill>
                <a:schemeClr val="tx1"/>
              </a:solidFill>
            </a:endParaRPr>
          </a:p>
        </p:txBody>
      </p:sp>
      <p:sp>
        <p:nvSpPr>
          <p:cNvPr id="24" name="Прямоугольник 23"/>
          <p:cNvSpPr/>
          <p:nvPr/>
        </p:nvSpPr>
        <p:spPr>
          <a:xfrm>
            <a:off x="395536" y="5949280"/>
            <a:ext cx="864096"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4</a:t>
            </a:r>
            <a:endParaRPr lang="ru-RU" b="1" dirty="0">
              <a:solidFill>
                <a:schemeClr val="tx1"/>
              </a:solidFill>
            </a:endParaRPr>
          </a:p>
        </p:txBody>
      </p:sp>
      <p:sp>
        <p:nvSpPr>
          <p:cNvPr id="25" name="Прямоугольник 24"/>
          <p:cNvSpPr/>
          <p:nvPr/>
        </p:nvSpPr>
        <p:spPr>
          <a:xfrm>
            <a:off x="1979712" y="5949280"/>
            <a:ext cx="864096" cy="36004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ru-RU" b="1" dirty="0" smtClean="0">
                <a:solidFill>
                  <a:schemeClr val="tx1"/>
                </a:solidFill>
              </a:rPr>
              <a:t>4</a:t>
            </a:r>
            <a:endParaRPr lang="ru-RU" b="1" dirty="0">
              <a:solidFill>
                <a:schemeClr val="tx1"/>
              </a:solidFill>
            </a:endParaRPr>
          </a:p>
        </p:txBody>
      </p:sp>
      <p:sp>
        <p:nvSpPr>
          <p:cNvPr id="26" name="Прямоугольник 25"/>
          <p:cNvSpPr/>
          <p:nvPr/>
        </p:nvSpPr>
        <p:spPr>
          <a:xfrm>
            <a:off x="1403648" y="5949280"/>
            <a:ext cx="360040" cy="36004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ru-RU">
              <a:solidFill>
                <a:srgbClr val="FF0000"/>
              </a:solidFill>
            </a:endParaRPr>
          </a:p>
        </p:txBody>
      </p:sp>
      <p:sp>
        <p:nvSpPr>
          <p:cNvPr id="28" name="Прямоугольник 27"/>
          <p:cNvSpPr/>
          <p:nvPr/>
        </p:nvSpPr>
        <p:spPr>
          <a:xfrm>
            <a:off x="0" y="0"/>
            <a:ext cx="9144000" cy="1323439"/>
          </a:xfrm>
          <a:prstGeom prst="rect">
            <a:avLst/>
          </a:prstGeom>
        </p:spPr>
        <p:txBody>
          <a:bodyPr wrap="square">
            <a:spAutoFit/>
          </a:bodyPr>
          <a:lstStyle/>
          <a:p>
            <a:pPr algn="just"/>
            <a:r>
              <a:rPr lang="ru-RU" sz="2000" b="1" dirty="0" smtClean="0">
                <a:latin typeface="Times New Roman" pitchFamily="18" charset="0"/>
                <a:ea typeface="Calibri" pitchFamily="34" charset="0"/>
                <a:cs typeface="Times New Roman" pitchFamily="18" charset="0"/>
              </a:rPr>
              <a:t>Задание </a:t>
            </a:r>
            <a:r>
              <a:rPr lang="en-US" sz="2000" b="1" dirty="0" smtClean="0">
                <a:latin typeface="Times New Roman" pitchFamily="18" charset="0"/>
                <a:ea typeface="Calibri" pitchFamily="34" charset="0"/>
                <a:cs typeface="Times New Roman" pitchFamily="18" charset="0"/>
              </a:rPr>
              <a:t>10</a:t>
            </a:r>
            <a:r>
              <a:rPr lang="ru-RU" sz="2000" b="1" dirty="0" smtClean="0">
                <a:latin typeface="Times New Roman" pitchFamily="18" charset="0"/>
                <a:ea typeface="Calibri" pitchFamily="34" charset="0"/>
                <a:cs typeface="Times New Roman" pitchFamily="18" charset="0"/>
              </a:rPr>
              <a:t>. </a:t>
            </a:r>
            <a:r>
              <a:rPr lang="ru-RU" sz="2000" dirty="0" smtClean="0">
                <a:latin typeface="Times New Roman" pitchFamily="18" charset="0"/>
                <a:ea typeface="Calibri" pitchFamily="34" charset="0"/>
                <a:cs typeface="Times New Roman" pitchFamily="18" charset="0"/>
              </a:rPr>
              <a:t>На огороде бабушка Валентина  Ивановна Гипотенузова ведет свое хозяйство.  На ее прямоугольном участке стоят теплицы, которые отмечены цифрами на схеме. Квадратами обозначены баки с водой для полива. Одинаково подписанные теплицы имеют одну и ту же площадь. </a:t>
            </a:r>
            <a:endParaRPr lang="ru-RU" sz="2000" dirty="0"/>
          </a:p>
        </p:txBody>
      </p:sp>
      <p:sp>
        <p:nvSpPr>
          <p:cNvPr id="29" name="Прямоугольник 28"/>
          <p:cNvSpPr/>
          <p:nvPr/>
        </p:nvSpPr>
        <p:spPr>
          <a:xfrm>
            <a:off x="3059832" y="1268760"/>
            <a:ext cx="6084168" cy="2554545"/>
          </a:xfrm>
          <a:prstGeom prst="rect">
            <a:avLst/>
          </a:prstGeom>
        </p:spPr>
        <p:txBody>
          <a:bodyPr wrap="square">
            <a:spAutoFit/>
          </a:bodyPr>
          <a:lstStyle/>
          <a:p>
            <a:pPr algn="just"/>
            <a:r>
              <a:rPr lang="ru-RU" sz="2000" dirty="0" smtClean="0">
                <a:latin typeface="Times New Roman" pitchFamily="18" charset="0"/>
                <a:ea typeface="Calibri" pitchFamily="34" charset="0"/>
                <a:cs typeface="Times New Roman" pitchFamily="18" charset="0"/>
              </a:rPr>
              <a:t>Все теплицы имеют ширину равную 1 м, но разную длину. Самая длинная теплица - 5 м. Теплица средней размерности - 1,9 м, а самая маленькая – 1,7 м.</a:t>
            </a:r>
          </a:p>
          <a:p>
            <a:pPr algn="just"/>
            <a:r>
              <a:rPr lang="ru-RU" sz="2000" dirty="0" smtClean="0">
                <a:latin typeface="Times New Roman" pitchFamily="18" charset="0"/>
                <a:ea typeface="Calibri" pitchFamily="34" charset="0"/>
                <a:cs typeface="Times New Roman" pitchFamily="18" charset="0"/>
              </a:rPr>
              <a:t>Сколько пакетиков минеральных удобрений нужно приобрести Валентине Ивановне, чтобы удобрить почву для урожая, если на 1 кв.м. необходимо 50 грамм, а в пакете содержится 250 грамм.</a:t>
            </a:r>
            <a:r>
              <a:rPr lang="ru-RU" sz="2000" b="1" dirty="0" smtClean="0">
                <a:latin typeface="Times New Roman" pitchFamily="18" charset="0"/>
                <a:ea typeface="Calibri" pitchFamily="34" charset="0"/>
                <a:cs typeface="Times New Roman" pitchFamily="18" charset="0"/>
              </a:rPr>
              <a:t> Укажите количество необходимых пакетов удобрений.</a:t>
            </a:r>
          </a:p>
        </p:txBody>
      </p:sp>
      <p:pic>
        <p:nvPicPr>
          <p:cNvPr id="4099" name="Picture 3" descr="Картинки по запросу бабушка рисунок"/>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7852570" y="4509120"/>
            <a:ext cx="1291430" cy="2026196"/>
          </a:xfrm>
          <a:prstGeom prst="rect">
            <a:avLst/>
          </a:prstGeom>
          <a:noFill/>
        </p:spPr>
      </p:pic>
      <p:pic>
        <p:nvPicPr>
          <p:cNvPr id="4098" name="Picture 2" descr="Картинки по запросу 6"/>
          <p:cNvPicPr>
            <a:picLocks noChangeAspect="1" noChangeArrowheads="1"/>
          </p:cNvPicPr>
          <p:nvPr/>
        </p:nvPicPr>
        <p:blipFill>
          <a:blip r:embed="rId4" cstate="print"/>
          <a:srcRect/>
          <a:stretch>
            <a:fillRect/>
          </a:stretch>
        </p:blipFill>
        <p:spPr bwMode="auto">
          <a:xfrm>
            <a:off x="7668344" y="5373216"/>
            <a:ext cx="1282552" cy="12825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499128" cy="400110"/>
          </a:xfrm>
          <a:prstGeom prst="rect">
            <a:avLst/>
          </a:prstGeom>
        </p:spPr>
        <p:txBody>
          <a:bodyPr wrap="none">
            <a:spAutoFit/>
          </a:bodyPr>
          <a:lstStyle/>
          <a:p>
            <a:r>
              <a:rPr lang="ru-RU" sz="2000" b="1" dirty="0" smtClean="0">
                <a:latin typeface="Times New Roman" pitchFamily="18" charset="0"/>
                <a:ea typeface="Calibri" pitchFamily="34" charset="0"/>
                <a:cs typeface="Times New Roman" pitchFamily="18" charset="0"/>
              </a:rPr>
              <a:t>Задание 1</a:t>
            </a:r>
            <a:r>
              <a:rPr lang="en-US" sz="2000" b="1" dirty="0" smtClean="0">
                <a:latin typeface="Times New Roman" pitchFamily="18" charset="0"/>
                <a:ea typeface="Calibri" pitchFamily="34" charset="0"/>
                <a:cs typeface="Times New Roman" pitchFamily="18" charset="0"/>
              </a:rPr>
              <a:t>1</a:t>
            </a:r>
            <a:r>
              <a:rPr lang="ru-RU" sz="2000" b="1" dirty="0" smtClean="0">
                <a:latin typeface="Times New Roman" pitchFamily="18" charset="0"/>
                <a:ea typeface="Calibri" pitchFamily="34" charset="0"/>
                <a:cs typeface="Times New Roman" pitchFamily="18" charset="0"/>
              </a:rPr>
              <a:t> </a:t>
            </a:r>
            <a:endParaRPr lang="ru-RU" sz="2000" dirty="0"/>
          </a:p>
        </p:txBody>
      </p:sp>
      <p:sp>
        <p:nvSpPr>
          <p:cNvPr id="3" name="Прямоугольник 2"/>
          <p:cNvSpPr/>
          <p:nvPr/>
        </p:nvSpPr>
        <p:spPr>
          <a:xfrm>
            <a:off x="0" y="404664"/>
            <a:ext cx="9144000" cy="1938992"/>
          </a:xfrm>
          <a:prstGeom prst="rect">
            <a:avLst/>
          </a:prstGeom>
        </p:spPr>
        <p:txBody>
          <a:bodyPr wrap="square">
            <a:spAutoFit/>
          </a:bodyPr>
          <a:lstStyle/>
          <a:p>
            <a:pPr algn="just"/>
            <a:r>
              <a:rPr lang="ru-RU" sz="2000" b="1" dirty="0" smtClean="0">
                <a:latin typeface="Times New Roman" pitchFamily="18" charset="0"/>
                <a:cs typeface="Times New Roman" pitchFamily="18" charset="0"/>
              </a:rPr>
              <a:t>Кирилл Гипотенузов</a:t>
            </a:r>
            <a:r>
              <a:rPr lang="ru-RU" sz="2000" dirty="0" smtClean="0">
                <a:latin typeface="Times New Roman" pitchFamily="18" charset="0"/>
                <a:cs typeface="Times New Roman" pitchFamily="18" charset="0"/>
              </a:rPr>
              <a:t>, младший сын Виктора, прикрепил на колесо цветной катафот и, зафиксировав его в начальном положении, проехал по прямой дороге на велосипеде от бани до крыльца дома, представляя собой маршрут двух точек между объектами. Найдите пройденное расстояние, если колесо сделало 20 оборотов, а радиус колеса равен </a:t>
            </a:r>
            <a:r>
              <a:rPr lang="en-US" sz="2000" dirty="0" smtClean="0">
                <a:latin typeface="Times New Roman" pitchFamily="18" charset="0"/>
                <a:cs typeface="Times New Roman" pitchFamily="18" charset="0"/>
              </a:rPr>
              <a:t>15</a:t>
            </a:r>
            <a:r>
              <a:rPr lang="ru-RU" sz="2000" dirty="0" smtClean="0">
                <a:latin typeface="Times New Roman" pitchFamily="18" charset="0"/>
                <a:cs typeface="Times New Roman" pitchFamily="18" charset="0"/>
              </a:rPr>
              <a:t> см.</a:t>
            </a:r>
          </a:p>
          <a:p>
            <a:r>
              <a:rPr lang="ru-RU"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Число пи считайте равным 3.</a:t>
            </a:r>
            <a:endParaRPr lang="ru-RU" sz="2000" b="1" dirty="0">
              <a:latin typeface="Times New Roman" pitchFamily="18" charset="0"/>
              <a:cs typeface="Times New Roman" pitchFamily="18" charset="0"/>
            </a:endParaRPr>
          </a:p>
        </p:txBody>
      </p:sp>
      <p:pic>
        <p:nvPicPr>
          <p:cNvPr id="30726" name="Picture 6" descr="Картинки по запросу мальчик нарисованный на велосипеде"/>
          <p:cNvPicPr>
            <a:picLocks noChangeAspect="1" noChangeArrowheads="1"/>
          </p:cNvPicPr>
          <p:nvPr/>
        </p:nvPicPr>
        <p:blipFill>
          <a:blip r:embed="rId2" cstate="print"/>
          <a:srcRect/>
          <a:stretch>
            <a:fillRect/>
          </a:stretch>
        </p:blipFill>
        <p:spPr bwMode="auto">
          <a:xfrm>
            <a:off x="4355976" y="1946235"/>
            <a:ext cx="4198873" cy="4695741"/>
          </a:xfrm>
          <a:prstGeom prst="rect">
            <a:avLst/>
          </a:prstGeom>
          <a:noFill/>
        </p:spPr>
      </p:pic>
      <p:pic>
        <p:nvPicPr>
          <p:cNvPr id="30728" name="Picture 8" descr="Картинки по запросу длина окружности"/>
          <p:cNvPicPr>
            <a:picLocks noChangeAspect="1" noChangeArrowheads="1"/>
          </p:cNvPicPr>
          <p:nvPr/>
        </p:nvPicPr>
        <p:blipFill>
          <a:blip r:embed="rId3" cstate="print"/>
          <a:srcRect r="52914"/>
          <a:stretch>
            <a:fillRect/>
          </a:stretch>
        </p:blipFill>
        <p:spPr bwMode="auto">
          <a:xfrm>
            <a:off x="539552" y="2420888"/>
            <a:ext cx="3132856" cy="4082654"/>
          </a:xfrm>
          <a:prstGeom prst="rect">
            <a:avLst/>
          </a:prstGeom>
          <a:noFill/>
        </p:spPr>
      </p:pic>
      <p:pic>
        <p:nvPicPr>
          <p:cNvPr id="30730" name="Picture 10" descr="Картинки по запросу 1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563888" y="2492896"/>
            <a:ext cx="1331640" cy="11126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0728"/>
                                        </p:tgtEl>
                                        <p:attrNameLst>
                                          <p:attrName>style.visibility</p:attrName>
                                        </p:attrNameLst>
                                      </p:cBhvr>
                                      <p:to>
                                        <p:strVal val="visible"/>
                                      </p:to>
                                    </p:set>
                                    <p:animEffect transition="in" filter="box(in)">
                                      <p:cBhvr>
                                        <p:cTn id="7" dur="500"/>
                                        <p:tgtEl>
                                          <p:spTgt spid="3072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0730"/>
                                        </p:tgtEl>
                                        <p:attrNameLst>
                                          <p:attrName>style.visibility</p:attrName>
                                        </p:attrNameLst>
                                      </p:cBhvr>
                                      <p:to>
                                        <p:strVal val="visible"/>
                                      </p:to>
                                    </p:set>
                                    <p:animEffect transition="in" filter="blinds(horizontal)">
                                      <p:cBhvr>
                                        <p:cTn id="12" dur="500"/>
                                        <p:tgtEl>
                                          <p:spTgt spid="30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практические задачи огэ"/>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Картинки по запросу без пяти минут"/>
          <p:cNvPicPr>
            <a:picLocks noChangeAspect="1" noChangeArrowheads="1"/>
          </p:cNvPicPr>
          <p:nvPr/>
        </p:nvPicPr>
        <p:blipFill>
          <a:blip r:embed="rId2" cstate="print"/>
          <a:srcRect t="2155" b="13784"/>
          <a:stretch>
            <a:fillRect/>
          </a:stretch>
        </p:blipFill>
        <p:spPr bwMode="auto">
          <a:xfrm>
            <a:off x="1" y="1052736"/>
            <a:ext cx="9144000" cy="5805264"/>
          </a:xfrm>
          <a:prstGeom prst="rect">
            <a:avLst/>
          </a:prstGeom>
          <a:noFill/>
        </p:spPr>
      </p:pic>
      <p:pic>
        <p:nvPicPr>
          <p:cNvPr id="36867" name="Picture 3"/>
          <p:cNvPicPr>
            <a:picLocks noChangeAspect="1" noChangeArrowheads="1"/>
          </p:cNvPicPr>
          <p:nvPr/>
        </p:nvPicPr>
        <p:blipFill>
          <a:blip r:embed="rId3" cstate="print">
            <a:clrChange>
              <a:clrFrom>
                <a:srgbClr val="FEFFFF"/>
              </a:clrFrom>
              <a:clrTo>
                <a:srgbClr val="FEFFFF">
                  <a:alpha val="0"/>
                </a:srgbClr>
              </a:clrTo>
            </a:clrChange>
          </a:blip>
          <a:srcRect/>
          <a:stretch>
            <a:fillRect/>
          </a:stretch>
        </p:blipFill>
        <p:spPr bwMode="auto">
          <a:xfrm>
            <a:off x="6372200" y="692696"/>
            <a:ext cx="922837" cy="366911"/>
          </a:xfrm>
          <a:prstGeom prst="rect">
            <a:avLst/>
          </a:prstGeom>
          <a:noFill/>
          <a:ln w="9525">
            <a:noFill/>
            <a:miter lim="800000"/>
            <a:headEnd/>
            <a:tailEnd/>
          </a:ln>
        </p:spPr>
      </p:pic>
      <p:sp>
        <p:nvSpPr>
          <p:cNvPr id="4" name="TextBox 3"/>
          <p:cNvSpPr txBox="1"/>
          <p:nvPr/>
        </p:nvSpPr>
        <p:spPr>
          <a:xfrm>
            <a:off x="179512" y="404664"/>
            <a:ext cx="5570756" cy="1015663"/>
          </a:xfrm>
          <a:prstGeom prst="rect">
            <a:avLst/>
          </a:prstGeom>
          <a:noFill/>
        </p:spPr>
        <p:txBody>
          <a:bodyPr wrap="none" rtlCol="0">
            <a:spAutoFit/>
          </a:bodyPr>
          <a:lstStyle/>
          <a:p>
            <a:r>
              <a:rPr lang="ru-RU" sz="6000" b="1" dirty="0" smtClean="0">
                <a:solidFill>
                  <a:srgbClr val="FF0000"/>
                </a:solidFill>
              </a:rPr>
              <a:t>Без 5 минут ОГЭ</a:t>
            </a:r>
            <a:endParaRPr lang="ru-RU" sz="6000" b="1"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Картинки по запросу правила"/>
          <p:cNvPicPr>
            <a:picLocks noChangeAspect="1" noChangeArrowheads="1"/>
          </p:cNvPicPr>
          <p:nvPr/>
        </p:nvPicPr>
        <p:blipFill>
          <a:blip r:embed="rId2" cstate="print"/>
          <a:srcRect/>
          <a:stretch>
            <a:fillRect/>
          </a:stretch>
        </p:blipFill>
        <p:spPr bwMode="auto">
          <a:xfrm>
            <a:off x="3347864" y="2348880"/>
            <a:ext cx="3131941" cy="3931258"/>
          </a:xfrm>
          <a:prstGeom prst="rect">
            <a:avLst/>
          </a:prstGeom>
          <a:noFill/>
        </p:spPr>
      </p:pic>
      <p:sp>
        <p:nvSpPr>
          <p:cNvPr id="5" name="TextBox 4"/>
          <p:cNvSpPr txBox="1"/>
          <p:nvPr/>
        </p:nvSpPr>
        <p:spPr>
          <a:xfrm>
            <a:off x="251520" y="260648"/>
            <a:ext cx="8568952" cy="1569660"/>
          </a:xfrm>
          <a:prstGeom prst="rect">
            <a:avLst/>
          </a:prstGeom>
          <a:noFill/>
        </p:spPr>
        <p:txBody>
          <a:bodyPr wrap="square" rtlCol="0">
            <a:spAutoFit/>
          </a:bodyPr>
          <a:lstStyle/>
          <a:p>
            <a:r>
              <a:rPr lang="ru-RU" sz="2800" dirty="0" smtClean="0">
                <a:solidFill>
                  <a:srgbClr val="FF0000"/>
                </a:solidFill>
                <a:latin typeface="Arial Black" pitchFamily="34" charset="0"/>
              </a:rPr>
              <a:t>Цель </a:t>
            </a:r>
            <a:r>
              <a:rPr lang="ru-RU" sz="2800" dirty="0" smtClean="0">
                <a:solidFill>
                  <a:srgbClr val="FF0000"/>
                </a:solidFill>
                <a:latin typeface="Arial Black" pitchFamily="34" charset="0"/>
              </a:rPr>
              <a:t>занятия: </a:t>
            </a:r>
            <a:r>
              <a:rPr lang="ru-RU" sz="3200" dirty="0" smtClean="0">
                <a:solidFill>
                  <a:srgbClr val="FF0000"/>
                </a:solidFill>
                <a:latin typeface="Times New Roman" pitchFamily="18" charset="0"/>
                <a:cs typeface="Times New Roman" pitchFamily="18" charset="0"/>
              </a:rPr>
              <a:t>применить геометрические знания на практике ситуаций из быта семьи </a:t>
            </a:r>
            <a:r>
              <a:rPr lang="ru-RU" sz="3200" dirty="0" smtClean="0">
                <a:solidFill>
                  <a:srgbClr val="FF0000"/>
                </a:solidFill>
                <a:latin typeface="Times New Roman" pitchFamily="18" charset="0"/>
                <a:cs typeface="Times New Roman" pitchFamily="18" charset="0"/>
              </a:rPr>
              <a:t>Гипотенузовых.</a:t>
            </a:r>
            <a:endParaRPr lang="ru-RU" sz="32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Картинки по запросу в гости"/>
          <p:cNvPicPr>
            <a:picLocks noChangeAspect="1" noChangeArrowheads="1"/>
          </p:cNvPicPr>
          <p:nvPr/>
        </p:nvPicPr>
        <p:blipFill>
          <a:blip r:embed="rId2" cstate="print"/>
          <a:srcRect/>
          <a:stretch>
            <a:fillRect/>
          </a:stretch>
        </p:blipFill>
        <p:spPr bwMode="auto">
          <a:xfrm>
            <a:off x="5868144" y="4975472"/>
            <a:ext cx="2651448" cy="1882528"/>
          </a:xfrm>
          <a:prstGeom prst="rect">
            <a:avLst/>
          </a:prstGeom>
          <a:noFill/>
        </p:spPr>
      </p:pic>
      <p:pic>
        <p:nvPicPr>
          <p:cNvPr id="31750" name="Picture 6" descr="https://x-lines.ru/letters/i/cyrillicscript/0813/000000/58/0/4njnbwfu4n9pdyqtomea9wcfrdeagego1xemtwf94n9pdysoszem5wcd4n57bxsosmeazwcfrr.png"/>
          <p:cNvPicPr>
            <a:picLocks noChangeAspect="1" noChangeArrowheads="1"/>
          </p:cNvPicPr>
          <p:nvPr/>
        </p:nvPicPr>
        <p:blipFill>
          <a:blip r:embed="rId3" cstate="print"/>
          <a:srcRect/>
          <a:stretch>
            <a:fillRect/>
          </a:stretch>
        </p:blipFill>
        <p:spPr bwMode="auto">
          <a:xfrm>
            <a:off x="251520" y="188640"/>
            <a:ext cx="8673756" cy="1008112"/>
          </a:xfrm>
          <a:prstGeom prst="rect">
            <a:avLst/>
          </a:prstGeom>
          <a:noFill/>
        </p:spPr>
      </p:pic>
      <p:pic>
        <p:nvPicPr>
          <p:cNvPr id="31752" name="Picture 8" descr="Картинки по запросу математика"/>
          <p:cNvPicPr>
            <a:picLocks noChangeAspect="1" noChangeArrowheads="1"/>
          </p:cNvPicPr>
          <p:nvPr/>
        </p:nvPicPr>
        <p:blipFill>
          <a:blip r:embed="rId4" cstate="print"/>
          <a:srcRect/>
          <a:stretch>
            <a:fillRect/>
          </a:stretch>
        </p:blipFill>
        <p:spPr bwMode="auto">
          <a:xfrm>
            <a:off x="0" y="1196752"/>
            <a:ext cx="9115752" cy="566124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Похожее изображение"/>
          <p:cNvPicPr>
            <a:picLocks noChangeAspect="1" noChangeArrowheads="1"/>
          </p:cNvPicPr>
          <p:nvPr/>
        </p:nvPicPr>
        <p:blipFill>
          <a:blip r:embed="rId2" cstate="print"/>
          <a:srcRect/>
          <a:stretch>
            <a:fillRect/>
          </a:stretch>
        </p:blipFill>
        <p:spPr bwMode="auto">
          <a:xfrm>
            <a:off x="0" y="0"/>
            <a:ext cx="6696743" cy="6858000"/>
          </a:xfrm>
          <a:prstGeom prst="rect">
            <a:avLst/>
          </a:prstGeom>
          <a:noFill/>
        </p:spPr>
      </p:pic>
      <p:pic>
        <p:nvPicPr>
          <p:cNvPr id="4" name="Picture 2" descr="Похожее изображение"/>
          <p:cNvPicPr>
            <a:picLocks noChangeAspect="1" noChangeArrowheads="1"/>
          </p:cNvPicPr>
          <p:nvPr/>
        </p:nvPicPr>
        <p:blipFill>
          <a:blip r:embed="rId2" cstate="print"/>
          <a:srcRect l="2653" r="8050"/>
          <a:stretch>
            <a:fillRect/>
          </a:stretch>
        </p:blipFill>
        <p:spPr bwMode="auto">
          <a:xfrm>
            <a:off x="3203848" y="0"/>
            <a:ext cx="5940152" cy="6858000"/>
          </a:xfrm>
          <a:prstGeom prst="rect">
            <a:avLst/>
          </a:prstGeom>
          <a:noFill/>
          <a:ln>
            <a:noFill/>
          </a:ln>
        </p:spPr>
      </p:pic>
      <p:sp>
        <p:nvSpPr>
          <p:cNvPr id="5" name="Прямоугольник 4"/>
          <p:cNvSpPr/>
          <p:nvPr/>
        </p:nvSpPr>
        <p:spPr>
          <a:xfrm>
            <a:off x="4499992" y="548680"/>
            <a:ext cx="1656184" cy="16561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7" name="Прямая соединительная линия 6"/>
          <p:cNvCxnSpPr/>
          <p:nvPr/>
        </p:nvCxnSpPr>
        <p:spPr>
          <a:xfrm>
            <a:off x="5220072" y="2204864"/>
            <a:ext cx="0" cy="172819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5508104" y="2204864"/>
            <a:ext cx="0" cy="136815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43" name="Группа 42"/>
          <p:cNvGrpSpPr/>
          <p:nvPr/>
        </p:nvGrpSpPr>
        <p:grpSpPr>
          <a:xfrm>
            <a:off x="7164288" y="2924944"/>
            <a:ext cx="1368152" cy="1368152"/>
            <a:chOff x="7164288" y="2924944"/>
            <a:chExt cx="1368152" cy="1368152"/>
          </a:xfrm>
        </p:grpSpPr>
        <p:cxnSp>
          <p:nvCxnSpPr>
            <p:cNvPr id="18" name="Прямая соединительная линия 17"/>
            <p:cNvCxnSpPr/>
            <p:nvPr/>
          </p:nvCxnSpPr>
          <p:spPr>
            <a:xfrm>
              <a:off x="7524328" y="2924944"/>
              <a:ext cx="720080" cy="0"/>
            </a:xfrm>
            <a:prstGeom prst="line">
              <a:avLst/>
            </a:prstGeom>
          </p:spPr>
          <p:style>
            <a:lnRef idx="3">
              <a:schemeClr val="dk1"/>
            </a:lnRef>
            <a:fillRef idx="0">
              <a:schemeClr val="dk1"/>
            </a:fillRef>
            <a:effectRef idx="2">
              <a:schemeClr val="dk1"/>
            </a:effectRef>
            <a:fontRef idx="minor">
              <a:schemeClr val="tx1"/>
            </a:fontRef>
          </p:style>
        </p:cxnSp>
        <p:cxnSp>
          <p:nvCxnSpPr>
            <p:cNvPr id="20" name="Прямая соединительная линия 19"/>
            <p:cNvCxnSpPr/>
            <p:nvPr/>
          </p:nvCxnSpPr>
          <p:spPr>
            <a:xfrm flipH="1">
              <a:off x="7164288" y="2924944"/>
              <a:ext cx="360040" cy="288032"/>
            </a:xfrm>
            <a:prstGeom prst="line">
              <a:avLst/>
            </a:prstGeom>
          </p:spPr>
          <p:style>
            <a:lnRef idx="3">
              <a:schemeClr val="dk1"/>
            </a:lnRef>
            <a:fillRef idx="0">
              <a:schemeClr val="dk1"/>
            </a:fillRef>
            <a:effectRef idx="2">
              <a:schemeClr val="dk1"/>
            </a:effectRef>
            <a:fontRef idx="minor">
              <a:schemeClr val="tx1"/>
            </a:fontRef>
          </p:style>
        </p:cxnSp>
        <p:cxnSp>
          <p:nvCxnSpPr>
            <p:cNvPr id="21" name="Прямая соединительная линия 20"/>
            <p:cNvCxnSpPr/>
            <p:nvPr/>
          </p:nvCxnSpPr>
          <p:spPr>
            <a:xfrm>
              <a:off x="8244408" y="2924944"/>
              <a:ext cx="288032" cy="360040"/>
            </a:xfrm>
            <a:prstGeom prst="line">
              <a:avLst/>
            </a:prstGeom>
          </p:spPr>
          <p:style>
            <a:lnRef idx="3">
              <a:schemeClr val="dk1"/>
            </a:lnRef>
            <a:fillRef idx="0">
              <a:schemeClr val="dk1"/>
            </a:fillRef>
            <a:effectRef idx="2">
              <a:schemeClr val="dk1"/>
            </a:effectRef>
            <a:fontRef idx="minor">
              <a:schemeClr val="tx1"/>
            </a:fontRef>
          </p:style>
        </p:cxnSp>
        <p:cxnSp>
          <p:nvCxnSpPr>
            <p:cNvPr id="26" name="Прямая соединительная линия 25"/>
            <p:cNvCxnSpPr/>
            <p:nvPr/>
          </p:nvCxnSpPr>
          <p:spPr>
            <a:xfrm>
              <a:off x="7164288" y="3212976"/>
              <a:ext cx="0" cy="720080"/>
            </a:xfrm>
            <a:prstGeom prst="line">
              <a:avLst/>
            </a:prstGeom>
          </p:spPr>
          <p:style>
            <a:lnRef idx="3">
              <a:schemeClr val="dk1"/>
            </a:lnRef>
            <a:fillRef idx="0">
              <a:schemeClr val="dk1"/>
            </a:fillRef>
            <a:effectRef idx="2">
              <a:schemeClr val="dk1"/>
            </a:effectRef>
            <a:fontRef idx="minor">
              <a:schemeClr val="tx1"/>
            </a:fontRef>
          </p:style>
        </p:cxnSp>
        <p:cxnSp>
          <p:nvCxnSpPr>
            <p:cNvPr id="29" name="Прямая соединительная линия 28"/>
            <p:cNvCxnSpPr/>
            <p:nvPr/>
          </p:nvCxnSpPr>
          <p:spPr>
            <a:xfrm>
              <a:off x="7524328" y="4293096"/>
              <a:ext cx="720080" cy="0"/>
            </a:xfrm>
            <a:prstGeom prst="line">
              <a:avLst/>
            </a:prstGeom>
          </p:spPr>
          <p:style>
            <a:lnRef idx="3">
              <a:schemeClr val="dk1"/>
            </a:lnRef>
            <a:fillRef idx="0">
              <a:schemeClr val="dk1"/>
            </a:fillRef>
            <a:effectRef idx="2">
              <a:schemeClr val="dk1"/>
            </a:effectRef>
            <a:fontRef idx="minor">
              <a:schemeClr val="tx1"/>
            </a:fontRef>
          </p:style>
        </p:cxnSp>
        <p:cxnSp>
          <p:nvCxnSpPr>
            <p:cNvPr id="34" name="Прямая соединительная линия 33"/>
            <p:cNvCxnSpPr/>
            <p:nvPr/>
          </p:nvCxnSpPr>
          <p:spPr>
            <a:xfrm>
              <a:off x="8532440" y="3284984"/>
              <a:ext cx="0" cy="648072"/>
            </a:xfrm>
            <a:prstGeom prst="line">
              <a:avLst/>
            </a:prstGeom>
          </p:spPr>
          <p:style>
            <a:lnRef idx="3">
              <a:schemeClr val="dk1"/>
            </a:lnRef>
            <a:fillRef idx="0">
              <a:schemeClr val="dk1"/>
            </a:fillRef>
            <a:effectRef idx="2">
              <a:schemeClr val="dk1"/>
            </a:effectRef>
            <a:fontRef idx="minor">
              <a:schemeClr val="tx1"/>
            </a:fontRef>
          </p:style>
        </p:cxnSp>
        <p:cxnSp>
          <p:nvCxnSpPr>
            <p:cNvPr id="35" name="Прямая соединительная линия 34"/>
            <p:cNvCxnSpPr/>
            <p:nvPr/>
          </p:nvCxnSpPr>
          <p:spPr>
            <a:xfrm>
              <a:off x="7164288" y="3933056"/>
              <a:ext cx="360040" cy="360040"/>
            </a:xfrm>
            <a:prstGeom prst="line">
              <a:avLst/>
            </a:prstGeom>
          </p:spPr>
          <p:style>
            <a:lnRef idx="3">
              <a:schemeClr val="dk1"/>
            </a:lnRef>
            <a:fillRef idx="0">
              <a:schemeClr val="dk1"/>
            </a:fillRef>
            <a:effectRef idx="2">
              <a:schemeClr val="dk1"/>
            </a:effectRef>
            <a:fontRef idx="minor">
              <a:schemeClr val="tx1"/>
            </a:fontRef>
          </p:style>
        </p:cxnSp>
        <p:cxnSp>
          <p:nvCxnSpPr>
            <p:cNvPr id="37" name="Прямая соединительная линия 36"/>
            <p:cNvCxnSpPr/>
            <p:nvPr/>
          </p:nvCxnSpPr>
          <p:spPr>
            <a:xfrm flipH="1">
              <a:off x="8244408" y="3933056"/>
              <a:ext cx="288032" cy="360040"/>
            </a:xfrm>
            <a:prstGeom prst="line">
              <a:avLst/>
            </a:prstGeom>
          </p:spPr>
          <p:style>
            <a:lnRef idx="3">
              <a:schemeClr val="dk1"/>
            </a:lnRef>
            <a:fillRef idx="0">
              <a:schemeClr val="dk1"/>
            </a:fillRef>
            <a:effectRef idx="2">
              <a:schemeClr val="dk1"/>
            </a:effectRef>
            <a:fontRef idx="minor">
              <a:schemeClr val="tx1"/>
            </a:fontRef>
          </p:style>
        </p:cxnSp>
      </p:grpSp>
      <p:sp>
        <p:nvSpPr>
          <p:cNvPr id="44" name="Прямоугольник 43"/>
          <p:cNvSpPr/>
          <p:nvPr/>
        </p:nvSpPr>
        <p:spPr>
          <a:xfrm>
            <a:off x="7884368" y="4581128"/>
            <a:ext cx="936104" cy="2088232"/>
          </a:xfrm>
          <a:prstGeom prst="rect">
            <a:avLst/>
          </a:prstGeom>
          <a:noFill/>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ru-RU"/>
          </a:p>
        </p:txBody>
      </p:sp>
      <p:cxnSp>
        <p:nvCxnSpPr>
          <p:cNvPr id="48" name="Прямая соединительная линия 47"/>
          <p:cNvCxnSpPr/>
          <p:nvPr/>
        </p:nvCxnSpPr>
        <p:spPr>
          <a:xfrm>
            <a:off x="5508104" y="3573016"/>
            <a:ext cx="1656184"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p:nvPr/>
        </p:nvCxnSpPr>
        <p:spPr>
          <a:xfrm>
            <a:off x="6516216" y="3933056"/>
            <a:ext cx="64807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52" name="Прямоугольник 51"/>
          <p:cNvSpPr/>
          <p:nvPr/>
        </p:nvSpPr>
        <p:spPr>
          <a:xfrm>
            <a:off x="4211960" y="4293096"/>
            <a:ext cx="1656184" cy="17281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Прямоугольник 52"/>
          <p:cNvSpPr/>
          <p:nvPr/>
        </p:nvSpPr>
        <p:spPr>
          <a:xfrm>
            <a:off x="2483768" y="3284984"/>
            <a:ext cx="1728192" cy="23762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Прямоугольник 54"/>
          <p:cNvSpPr/>
          <p:nvPr/>
        </p:nvSpPr>
        <p:spPr>
          <a:xfrm>
            <a:off x="827584" y="3573016"/>
            <a:ext cx="1656184" cy="2448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Прямоугольник 55"/>
          <p:cNvSpPr/>
          <p:nvPr/>
        </p:nvSpPr>
        <p:spPr>
          <a:xfrm>
            <a:off x="2843808" y="836712"/>
            <a:ext cx="1656184"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Прямоугольный треугольник 56"/>
          <p:cNvSpPr/>
          <p:nvPr/>
        </p:nvSpPr>
        <p:spPr>
          <a:xfrm rot="5400000">
            <a:off x="503548" y="-135396"/>
            <a:ext cx="2016224" cy="2664296"/>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8" name="Прямоугольник 57"/>
          <p:cNvSpPr/>
          <p:nvPr/>
        </p:nvSpPr>
        <p:spPr>
          <a:xfrm>
            <a:off x="1475656" y="2204864"/>
            <a:ext cx="2736304" cy="7200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cxnSp>
        <p:nvCxnSpPr>
          <p:cNvPr id="60" name="Прямая соединительная линия 59"/>
          <p:cNvCxnSpPr/>
          <p:nvPr/>
        </p:nvCxnSpPr>
        <p:spPr>
          <a:xfrm flipH="1">
            <a:off x="827584" y="6021288"/>
            <a:ext cx="360040" cy="288032"/>
          </a:xfrm>
          <a:prstGeom prst="line">
            <a:avLst/>
          </a:prstGeom>
        </p:spPr>
        <p:style>
          <a:lnRef idx="3">
            <a:schemeClr val="dk1"/>
          </a:lnRef>
          <a:fillRef idx="0">
            <a:schemeClr val="dk1"/>
          </a:fillRef>
          <a:effectRef idx="2">
            <a:schemeClr val="dk1"/>
          </a:effectRef>
          <a:fontRef idx="minor">
            <a:schemeClr val="tx1"/>
          </a:fontRef>
        </p:style>
      </p:cxnSp>
      <p:cxnSp>
        <p:nvCxnSpPr>
          <p:cNvPr id="61" name="Прямая соединительная линия 60"/>
          <p:cNvCxnSpPr/>
          <p:nvPr/>
        </p:nvCxnSpPr>
        <p:spPr>
          <a:xfrm>
            <a:off x="2195736" y="6021288"/>
            <a:ext cx="288032" cy="288032"/>
          </a:xfrm>
          <a:prstGeom prst="line">
            <a:avLst/>
          </a:prstGeom>
        </p:spPr>
        <p:style>
          <a:lnRef idx="3">
            <a:schemeClr val="dk1"/>
          </a:lnRef>
          <a:fillRef idx="0">
            <a:schemeClr val="dk1"/>
          </a:fillRef>
          <a:effectRef idx="2">
            <a:schemeClr val="dk1"/>
          </a:effectRef>
          <a:fontRef idx="minor">
            <a:schemeClr val="tx1"/>
          </a:fontRef>
        </p:style>
      </p:cxnSp>
      <p:cxnSp>
        <p:nvCxnSpPr>
          <p:cNvPr id="63" name="Прямая соединительная линия 62"/>
          <p:cNvCxnSpPr/>
          <p:nvPr/>
        </p:nvCxnSpPr>
        <p:spPr>
          <a:xfrm flipV="1">
            <a:off x="5868144" y="5013176"/>
            <a:ext cx="288032" cy="288032"/>
          </a:xfrm>
          <a:prstGeom prst="line">
            <a:avLst/>
          </a:prstGeom>
        </p:spPr>
        <p:style>
          <a:lnRef idx="3">
            <a:schemeClr val="dk1"/>
          </a:lnRef>
          <a:fillRef idx="0">
            <a:schemeClr val="dk1"/>
          </a:fillRef>
          <a:effectRef idx="2">
            <a:schemeClr val="dk1"/>
          </a:effectRef>
          <a:fontRef idx="minor">
            <a:schemeClr val="tx1"/>
          </a:fontRef>
        </p:style>
      </p:cxnSp>
      <p:cxnSp>
        <p:nvCxnSpPr>
          <p:cNvPr id="65" name="Прямая соединительная линия 64"/>
          <p:cNvCxnSpPr/>
          <p:nvPr/>
        </p:nvCxnSpPr>
        <p:spPr>
          <a:xfrm>
            <a:off x="5868144" y="5661248"/>
            <a:ext cx="288032" cy="288032"/>
          </a:xfrm>
          <a:prstGeom prst="line">
            <a:avLst/>
          </a:prstGeom>
        </p:spPr>
        <p:style>
          <a:lnRef idx="3">
            <a:schemeClr val="dk1"/>
          </a:lnRef>
          <a:fillRef idx="0">
            <a:schemeClr val="dk1"/>
          </a:fillRef>
          <a:effectRef idx="2">
            <a:schemeClr val="dk1"/>
          </a:effectRef>
          <a:fontRef idx="minor">
            <a:schemeClr val="tx1"/>
          </a:fontRef>
        </p:style>
      </p:cxnSp>
      <p:sp>
        <p:nvSpPr>
          <p:cNvPr id="66" name="Прямоугольник 65"/>
          <p:cNvSpPr/>
          <p:nvPr/>
        </p:nvSpPr>
        <p:spPr>
          <a:xfrm>
            <a:off x="5868144" y="4941168"/>
            <a:ext cx="1008112" cy="172819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67" name="Прямая соединительная линия 66"/>
          <p:cNvCxnSpPr/>
          <p:nvPr/>
        </p:nvCxnSpPr>
        <p:spPr>
          <a:xfrm>
            <a:off x="6156176" y="4941168"/>
            <a:ext cx="0" cy="172819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9" name="Прямая соединительная линия 68"/>
          <p:cNvCxnSpPr/>
          <p:nvPr/>
        </p:nvCxnSpPr>
        <p:spPr>
          <a:xfrm>
            <a:off x="6516216" y="4941168"/>
            <a:ext cx="0" cy="172819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1" name="Прямая соединительная линия 70"/>
          <p:cNvCxnSpPr/>
          <p:nvPr/>
        </p:nvCxnSpPr>
        <p:spPr>
          <a:xfrm>
            <a:off x="5868144" y="5301208"/>
            <a:ext cx="100811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2" name="Прямая соединительная линия 71"/>
          <p:cNvCxnSpPr/>
          <p:nvPr/>
        </p:nvCxnSpPr>
        <p:spPr>
          <a:xfrm>
            <a:off x="5868144" y="5661248"/>
            <a:ext cx="100811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3" name="Прямая соединительная линия 72"/>
          <p:cNvCxnSpPr/>
          <p:nvPr/>
        </p:nvCxnSpPr>
        <p:spPr>
          <a:xfrm>
            <a:off x="5868144" y="6021288"/>
            <a:ext cx="100811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4" name="Прямая соединительная линия 73"/>
          <p:cNvCxnSpPr/>
          <p:nvPr/>
        </p:nvCxnSpPr>
        <p:spPr>
          <a:xfrm>
            <a:off x="5868144" y="6309320"/>
            <a:ext cx="100811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6" name="Прямая соединительная линия 75"/>
          <p:cNvCxnSpPr/>
          <p:nvPr/>
        </p:nvCxnSpPr>
        <p:spPr>
          <a:xfrm>
            <a:off x="7524328" y="1340768"/>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Прямая соединительная линия 76"/>
          <p:cNvCxnSpPr/>
          <p:nvPr/>
        </p:nvCxnSpPr>
        <p:spPr>
          <a:xfrm>
            <a:off x="7812360" y="1340768"/>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Прямая соединительная линия 78"/>
          <p:cNvCxnSpPr/>
          <p:nvPr/>
        </p:nvCxnSpPr>
        <p:spPr>
          <a:xfrm>
            <a:off x="7524328" y="1484784"/>
            <a:ext cx="2880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7452320" y="1556792"/>
            <a:ext cx="510076" cy="369332"/>
          </a:xfrm>
          <a:prstGeom prst="rect">
            <a:avLst/>
          </a:prstGeom>
          <a:noFill/>
        </p:spPr>
        <p:txBody>
          <a:bodyPr wrap="none" rtlCol="0">
            <a:spAutoFit/>
          </a:bodyPr>
          <a:lstStyle/>
          <a:p>
            <a:r>
              <a:rPr lang="ru-RU" dirty="0" smtClean="0"/>
              <a:t>2 м</a:t>
            </a:r>
            <a:endParaRPr lang="ru-RU" dirty="0"/>
          </a:p>
        </p:txBody>
      </p:sp>
      <p:sp>
        <p:nvSpPr>
          <p:cNvPr id="85" name="TextBox 84"/>
          <p:cNvSpPr txBox="1"/>
          <p:nvPr/>
        </p:nvSpPr>
        <p:spPr>
          <a:xfrm>
            <a:off x="2627784" y="0"/>
            <a:ext cx="6048672" cy="523220"/>
          </a:xfrm>
          <a:prstGeom prst="rect">
            <a:avLst/>
          </a:prstGeom>
          <a:noFill/>
        </p:spPr>
        <p:txBody>
          <a:bodyPr wrap="square" rtlCol="0">
            <a:spAutoFit/>
          </a:bodyPr>
          <a:lstStyle/>
          <a:p>
            <a:pPr algn="ctr"/>
            <a:r>
              <a:rPr lang="ru-RU" sz="2800" dirty="0" smtClean="0">
                <a:solidFill>
                  <a:srgbClr val="FF0000"/>
                </a:solidFill>
                <a:latin typeface="Arial Black" pitchFamily="34" charset="0"/>
              </a:rPr>
              <a:t>Усадьба Гипотенузовых.</a:t>
            </a:r>
            <a:endParaRPr lang="ru-RU" sz="3200" dirty="0" smtClean="0">
              <a:solidFill>
                <a:srgbClr val="FF0000"/>
              </a:solidFill>
              <a:latin typeface="Times New Roman" pitchFamily="18" charset="0"/>
              <a:cs typeface="Times New Roman" pitchFamily="18" charset="0"/>
            </a:endParaRPr>
          </a:p>
        </p:txBody>
      </p:sp>
      <p:sp>
        <p:nvSpPr>
          <p:cNvPr id="86" name="Овал 85"/>
          <p:cNvSpPr/>
          <p:nvPr/>
        </p:nvSpPr>
        <p:spPr>
          <a:xfrm>
            <a:off x="4932040" y="908720"/>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rPr>
              <a:t>2</a:t>
            </a:r>
            <a:endParaRPr lang="ru-RU" sz="3600" b="1" dirty="0">
              <a:solidFill>
                <a:schemeClr val="tx1"/>
              </a:solidFill>
            </a:endParaRPr>
          </a:p>
        </p:txBody>
      </p:sp>
      <p:sp>
        <p:nvSpPr>
          <p:cNvPr id="87" name="Овал 86"/>
          <p:cNvSpPr/>
          <p:nvPr/>
        </p:nvSpPr>
        <p:spPr>
          <a:xfrm>
            <a:off x="2915816" y="357301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rPr>
              <a:t>3</a:t>
            </a:r>
            <a:endParaRPr lang="ru-RU" sz="3600" b="1" dirty="0">
              <a:solidFill>
                <a:schemeClr val="tx1"/>
              </a:solidFill>
            </a:endParaRPr>
          </a:p>
        </p:txBody>
      </p:sp>
      <p:sp>
        <p:nvSpPr>
          <p:cNvPr id="88" name="Овал 87"/>
          <p:cNvSpPr/>
          <p:nvPr/>
        </p:nvSpPr>
        <p:spPr>
          <a:xfrm>
            <a:off x="467544" y="548680"/>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rPr>
              <a:t>1</a:t>
            </a:r>
            <a:endParaRPr lang="ru-RU" sz="3600" b="1" dirty="0">
              <a:solidFill>
                <a:schemeClr val="tx1"/>
              </a:solidFill>
            </a:endParaRPr>
          </a:p>
        </p:txBody>
      </p:sp>
      <p:sp>
        <p:nvSpPr>
          <p:cNvPr id="89" name="Овал 88"/>
          <p:cNvSpPr/>
          <p:nvPr/>
        </p:nvSpPr>
        <p:spPr>
          <a:xfrm>
            <a:off x="1259632" y="393305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rPr>
              <a:t>4</a:t>
            </a:r>
            <a:endParaRPr lang="ru-RU" sz="3600" b="1" dirty="0">
              <a:solidFill>
                <a:schemeClr val="tx1"/>
              </a:solidFill>
            </a:endParaRPr>
          </a:p>
        </p:txBody>
      </p:sp>
      <p:sp>
        <p:nvSpPr>
          <p:cNvPr id="90" name="Овал 89"/>
          <p:cNvSpPr/>
          <p:nvPr/>
        </p:nvSpPr>
        <p:spPr>
          <a:xfrm>
            <a:off x="4644008" y="4653136"/>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rPr>
              <a:t>5</a:t>
            </a:r>
            <a:endParaRPr lang="ru-RU" sz="3600" b="1" dirty="0">
              <a:solidFill>
                <a:schemeClr val="tx1"/>
              </a:solidFill>
            </a:endParaRPr>
          </a:p>
        </p:txBody>
      </p:sp>
      <p:sp>
        <p:nvSpPr>
          <p:cNvPr id="91" name="Овал 90"/>
          <p:cNvSpPr/>
          <p:nvPr/>
        </p:nvSpPr>
        <p:spPr>
          <a:xfrm>
            <a:off x="3275856" y="836712"/>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rPr>
              <a:t>7</a:t>
            </a:r>
            <a:endParaRPr lang="ru-RU" sz="3600" b="1" dirty="0">
              <a:solidFill>
                <a:schemeClr val="tx1"/>
              </a:solidFill>
            </a:endParaRPr>
          </a:p>
        </p:txBody>
      </p:sp>
      <p:sp>
        <p:nvSpPr>
          <p:cNvPr id="92" name="Овал 91"/>
          <p:cNvSpPr/>
          <p:nvPr/>
        </p:nvSpPr>
        <p:spPr>
          <a:xfrm>
            <a:off x="7524328" y="3356992"/>
            <a:ext cx="648072" cy="5760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rPr>
              <a:t>6</a:t>
            </a:r>
            <a:endParaRPr lang="ru-RU" sz="3600" b="1" dirty="0">
              <a:solidFill>
                <a:schemeClr val="tx1"/>
              </a:solidFill>
            </a:endParaRPr>
          </a:p>
        </p:txBody>
      </p:sp>
      <p:sp>
        <p:nvSpPr>
          <p:cNvPr id="93" name="Овал 92"/>
          <p:cNvSpPr/>
          <p:nvPr/>
        </p:nvSpPr>
        <p:spPr>
          <a:xfrm>
            <a:off x="6156176" y="6093296"/>
            <a:ext cx="648072" cy="5760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rPr>
              <a:t>8</a:t>
            </a:r>
            <a:endParaRPr lang="ru-RU" sz="3600" b="1" dirty="0">
              <a:solidFill>
                <a:schemeClr val="tx1"/>
              </a:solidFill>
            </a:endParaRPr>
          </a:p>
        </p:txBody>
      </p:sp>
      <p:sp>
        <p:nvSpPr>
          <p:cNvPr id="94" name="Овал 93"/>
          <p:cNvSpPr/>
          <p:nvPr/>
        </p:nvSpPr>
        <p:spPr>
          <a:xfrm>
            <a:off x="7956376" y="5517232"/>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chemeClr val="tx1"/>
                </a:solidFill>
              </a:rPr>
              <a:t>9</a:t>
            </a:r>
            <a:endParaRPr lang="ru-RU" sz="3600" b="1" dirty="0">
              <a:solidFill>
                <a:schemeClr val="tx1"/>
              </a:solidFill>
            </a:endParaRPr>
          </a:p>
        </p:txBody>
      </p:sp>
      <p:sp>
        <p:nvSpPr>
          <p:cNvPr id="95" name="Овал 94"/>
          <p:cNvSpPr/>
          <p:nvPr/>
        </p:nvSpPr>
        <p:spPr>
          <a:xfrm>
            <a:off x="2339752" y="2204864"/>
            <a:ext cx="720080"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10</a:t>
            </a:r>
            <a:endParaRPr lang="ru-RU" sz="2400" b="1" dirty="0">
              <a:solidFill>
                <a:schemeClr val="tx1"/>
              </a:solidFill>
            </a:endParaRPr>
          </a:p>
        </p:txBody>
      </p:sp>
      <p:sp>
        <p:nvSpPr>
          <p:cNvPr id="96" name="Прямоугольник 95"/>
          <p:cNvSpPr/>
          <p:nvPr/>
        </p:nvSpPr>
        <p:spPr>
          <a:xfrm>
            <a:off x="467544" y="6021288"/>
            <a:ext cx="2376264" cy="64807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97" name="Прямая соединительная линия 96"/>
          <p:cNvCxnSpPr>
            <a:stCxn id="96" idx="1"/>
            <a:endCxn id="96" idx="3"/>
          </p:cNvCxnSpPr>
          <p:nvPr/>
        </p:nvCxnSpPr>
        <p:spPr>
          <a:xfrm>
            <a:off x="467544" y="6345324"/>
            <a:ext cx="2376264"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0" name="Прямая соединительная линия 99"/>
          <p:cNvCxnSpPr/>
          <p:nvPr/>
        </p:nvCxnSpPr>
        <p:spPr>
          <a:xfrm>
            <a:off x="827584" y="6021288"/>
            <a:ext cx="0" cy="64807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2" name="Прямая соединительная линия 101"/>
          <p:cNvCxnSpPr/>
          <p:nvPr/>
        </p:nvCxnSpPr>
        <p:spPr>
          <a:xfrm>
            <a:off x="1187624" y="6021288"/>
            <a:ext cx="0" cy="64807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3" name="Прямая соединительная линия 102"/>
          <p:cNvCxnSpPr/>
          <p:nvPr/>
        </p:nvCxnSpPr>
        <p:spPr>
          <a:xfrm>
            <a:off x="1475656" y="6021288"/>
            <a:ext cx="0" cy="64807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4" name="Прямая соединительная линия 103"/>
          <p:cNvCxnSpPr/>
          <p:nvPr/>
        </p:nvCxnSpPr>
        <p:spPr>
          <a:xfrm>
            <a:off x="1835696" y="6021288"/>
            <a:ext cx="0" cy="64807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5" name="Прямая соединительная линия 104"/>
          <p:cNvCxnSpPr/>
          <p:nvPr/>
        </p:nvCxnSpPr>
        <p:spPr>
          <a:xfrm>
            <a:off x="2195736" y="6021288"/>
            <a:ext cx="0" cy="64807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6" name="Прямая соединительная линия 105"/>
          <p:cNvCxnSpPr/>
          <p:nvPr/>
        </p:nvCxnSpPr>
        <p:spPr>
          <a:xfrm>
            <a:off x="2483768" y="6021288"/>
            <a:ext cx="0" cy="64807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pic>
        <p:nvPicPr>
          <p:cNvPr id="107" name="Picture 10" descr="Картинки по запросу семья"/>
          <p:cNvPicPr>
            <a:picLocks noChangeAspect="1" noChangeArrowheads="1"/>
          </p:cNvPicPr>
          <p:nvPr/>
        </p:nvPicPr>
        <p:blipFill>
          <a:blip r:embed="rId3" cstate="print"/>
          <a:srcRect/>
          <a:stretch>
            <a:fillRect/>
          </a:stretch>
        </p:blipFill>
        <p:spPr bwMode="auto">
          <a:xfrm>
            <a:off x="7991872" y="404664"/>
            <a:ext cx="1152128" cy="864096"/>
          </a:xfrm>
          <a:prstGeom prst="rect">
            <a:avLst/>
          </a:prstGeom>
          <a:noFill/>
        </p:spPr>
      </p:pic>
      <p:sp>
        <p:nvSpPr>
          <p:cNvPr id="109" name="Овал 108"/>
          <p:cNvSpPr/>
          <p:nvPr/>
        </p:nvSpPr>
        <p:spPr>
          <a:xfrm>
            <a:off x="1331640" y="6021288"/>
            <a:ext cx="720080" cy="6480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11</a:t>
            </a:r>
            <a:endParaRPr lang="ru-RU" sz="2400" b="1" dirty="0">
              <a:solidFill>
                <a:schemeClr val="tx1"/>
              </a:solidFill>
            </a:endParaRPr>
          </a:p>
        </p:txBody>
      </p:sp>
      <p:sp>
        <p:nvSpPr>
          <p:cNvPr id="110" name="Прямоугольник 109"/>
          <p:cNvSpPr/>
          <p:nvPr/>
        </p:nvSpPr>
        <p:spPr>
          <a:xfrm>
            <a:off x="0" y="0"/>
            <a:ext cx="9144000" cy="68580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11" name="Прямая соединительная линия 110"/>
          <p:cNvCxnSpPr/>
          <p:nvPr/>
        </p:nvCxnSpPr>
        <p:spPr>
          <a:xfrm>
            <a:off x="3275856" y="6569968"/>
            <a:ext cx="288032" cy="288032"/>
          </a:xfrm>
          <a:prstGeom prst="line">
            <a:avLst/>
          </a:prstGeom>
        </p:spPr>
        <p:style>
          <a:lnRef idx="3">
            <a:schemeClr val="dk1"/>
          </a:lnRef>
          <a:fillRef idx="0">
            <a:schemeClr val="dk1"/>
          </a:fillRef>
          <a:effectRef idx="2">
            <a:schemeClr val="dk1"/>
          </a:effectRef>
          <a:fontRef idx="minor">
            <a:schemeClr val="tx1"/>
          </a:fontRef>
        </p:style>
      </p:cxnSp>
      <p:cxnSp>
        <p:nvCxnSpPr>
          <p:cNvPr id="112" name="Прямая соединительная линия 111"/>
          <p:cNvCxnSpPr/>
          <p:nvPr/>
        </p:nvCxnSpPr>
        <p:spPr>
          <a:xfrm flipH="1">
            <a:off x="4499992" y="6569968"/>
            <a:ext cx="360040" cy="288032"/>
          </a:xfrm>
          <a:prstGeom prst="line">
            <a:avLst/>
          </a:prstGeom>
        </p:spPr>
        <p:style>
          <a:lnRef idx="3">
            <a:schemeClr val="dk1"/>
          </a:lnRef>
          <a:fillRef idx="0">
            <a:schemeClr val="dk1"/>
          </a:fillRef>
          <a:effectRef idx="2">
            <a:schemeClr val="dk1"/>
          </a:effectRef>
          <a:fontRef idx="minor">
            <a:schemeClr val="tx1"/>
          </a:fontRef>
        </p:style>
      </p:cxnSp>
      <p:sp>
        <p:nvSpPr>
          <p:cNvPr id="113" name="TextBox 112"/>
          <p:cNvSpPr txBox="1"/>
          <p:nvPr/>
        </p:nvSpPr>
        <p:spPr>
          <a:xfrm>
            <a:off x="3306402" y="6309320"/>
            <a:ext cx="1599349" cy="338554"/>
          </a:xfrm>
          <a:prstGeom prst="rect">
            <a:avLst/>
          </a:prstGeom>
          <a:noFill/>
        </p:spPr>
        <p:txBody>
          <a:bodyPr wrap="none" rtlCol="0">
            <a:spAutoFit/>
          </a:bodyPr>
          <a:lstStyle/>
          <a:p>
            <a:r>
              <a:rPr lang="ru-RU" sz="1600" b="1" dirty="0" smtClean="0"/>
              <a:t>Вход на участок</a:t>
            </a:r>
            <a:endParaRPr lang="ru-RU" sz="1600" b="1" dirty="0"/>
          </a:p>
        </p:txBody>
      </p:sp>
      <p:cxnSp>
        <p:nvCxnSpPr>
          <p:cNvPr id="115" name="Прямая соединительная линия 114"/>
          <p:cNvCxnSpPr/>
          <p:nvPr/>
        </p:nvCxnSpPr>
        <p:spPr>
          <a:xfrm>
            <a:off x="4211960" y="4293096"/>
            <a:ext cx="0" cy="648072"/>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cxnSp>
        <p:nvCxnSpPr>
          <p:cNvPr id="118" name="Прямая соединительная линия 117"/>
          <p:cNvCxnSpPr/>
          <p:nvPr/>
        </p:nvCxnSpPr>
        <p:spPr>
          <a:xfrm>
            <a:off x="827584" y="5157192"/>
            <a:ext cx="1656184" cy="0"/>
          </a:xfrm>
          <a:prstGeom prst="line">
            <a:avLst/>
          </a:prstGeom>
        </p:spPr>
        <p:style>
          <a:lnRef idx="3">
            <a:schemeClr val="dk1"/>
          </a:lnRef>
          <a:fillRef idx="0">
            <a:schemeClr val="dk1"/>
          </a:fillRef>
          <a:effectRef idx="2">
            <a:schemeClr val="dk1"/>
          </a:effectRef>
          <a:fontRef idx="minor">
            <a:schemeClr val="tx1"/>
          </a:fontRef>
        </p:style>
      </p:cxnSp>
      <p:sp>
        <p:nvSpPr>
          <p:cNvPr id="119" name="Овал 118"/>
          <p:cNvSpPr/>
          <p:nvPr/>
        </p:nvSpPr>
        <p:spPr>
          <a:xfrm>
            <a:off x="1259632" y="5373216"/>
            <a:ext cx="720080" cy="64807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12</a:t>
            </a:r>
            <a:endParaRPr lang="ru-RU" sz="2400" b="1" dirty="0">
              <a:solidFill>
                <a:schemeClr val="tx1"/>
              </a:solidFill>
            </a:endParaRPr>
          </a:p>
        </p:txBody>
      </p:sp>
      <p:cxnSp>
        <p:nvCxnSpPr>
          <p:cNvPr id="120" name="Прямая соединительная линия 119"/>
          <p:cNvCxnSpPr/>
          <p:nvPr/>
        </p:nvCxnSpPr>
        <p:spPr>
          <a:xfrm>
            <a:off x="2483768" y="4293096"/>
            <a:ext cx="0" cy="648072"/>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cxnSp>
        <p:nvCxnSpPr>
          <p:cNvPr id="122" name="Прямая соединительная линия 121"/>
          <p:cNvCxnSpPr/>
          <p:nvPr/>
        </p:nvCxnSpPr>
        <p:spPr>
          <a:xfrm>
            <a:off x="2483768" y="4941168"/>
            <a:ext cx="1008112" cy="0"/>
          </a:xfrm>
          <a:prstGeom prst="line">
            <a:avLst/>
          </a:prstGeom>
        </p:spPr>
        <p:style>
          <a:lnRef idx="3">
            <a:schemeClr val="dk1"/>
          </a:lnRef>
          <a:fillRef idx="0">
            <a:schemeClr val="dk1"/>
          </a:fillRef>
          <a:effectRef idx="2">
            <a:schemeClr val="dk1"/>
          </a:effectRef>
          <a:fontRef idx="minor">
            <a:schemeClr val="tx1"/>
          </a:fontRef>
        </p:style>
      </p:cxnSp>
      <p:cxnSp>
        <p:nvCxnSpPr>
          <p:cNvPr id="124" name="Прямая соединительная линия 123"/>
          <p:cNvCxnSpPr/>
          <p:nvPr/>
        </p:nvCxnSpPr>
        <p:spPr>
          <a:xfrm>
            <a:off x="3851920" y="4941168"/>
            <a:ext cx="360040" cy="0"/>
          </a:xfrm>
          <a:prstGeom prst="line">
            <a:avLst/>
          </a:prstGeom>
        </p:spPr>
        <p:style>
          <a:lnRef idx="3">
            <a:schemeClr val="dk1"/>
          </a:lnRef>
          <a:fillRef idx="0">
            <a:schemeClr val="dk1"/>
          </a:fillRef>
          <a:effectRef idx="2">
            <a:schemeClr val="dk1"/>
          </a:effectRef>
          <a:fontRef idx="minor">
            <a:schemeClr val="tx1"/>
          </a:fontRef>
        </p:style>
      </p:cxnSp>
      <p:sp>
        <p:nvSpPr>
          <p:cNvPr id="127" name="Овал 126"/>
          <p:cNvSpPr/>
          <p:nvPr/>
        </p:nvSpPr>
        <p:spPr>
          <a:xfrm>
            <a:off x="2627784" y="5085184"/>
            <a:ext cx="648072" cy="50405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13</a:t>
            </a:r>
            <a:endParaRPr lang="ru-RU" sz="2000" b="1" dirty="0">
              <a:solidFill>
                <a:schemeClr val="tx1"/>
              </a:solidFill>
            </a:endParaRPr>
          </a:p>
        </p:txBody>
      </p:sp>
      <p:cxnSp>
        <p:nvCxnSpPr>
          <p:cNvPr id="133" name="Прямая соединительная линия 132"/>
          <p:cNvCxnSpPr/>
          <p:nvPr/>
        </p:nvCxnSpPr>
        <p:spPr>
          <a:xfrm>
            <a:off x="5220072" y="3933056"/>
            <a:ext cx="936104"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5" name="Прямая соединительная линия 134"/>
          <p:cNvCxnSpPr/>
          <p:nvPr/>
        </p:nvCxnSpPr>
        <p:spPr>
          <a:xfrm>
            <a:off x="6156176" y="3933056"/>
            <a:ext cx="0" cy="100811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7" name="Прямая соединительная линия 136"/>
          <p:cNvCxnSpPr/>
          <p:nvPr/>
        </p:nvCxnSpPr>
        <p:spPr>
          <a:xfrm>
            <a:off x="6516216" y="3933056"/>
            <a:ext cx="0" cy="100811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5" name="Прямая соединительная линия 74"/>
          <p:cNvCxnSpPr/>
          <p:nvPr/>
        </p:nvCxnSpPr>
        <p:spPr>
          <a:xfrm>
            <a:off x="5220072" y="2564904"/>
            <a:ext cx="28803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0" name="Прямая соединительная линия 79"/>
          <p:cNvCxnSpPr/>
          <p:nvPr/>
        </p:nvCxnSpPr>
        <p:spPr>
          <a:xfrm>
            <a:off x="5220072" y="3212976"/>
            <a:ext cx="28803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1" name="Прямая соединительная линия 80"/>
          <p:cNvCxnSpPr/>
          <p:nvPr/>
        </p:nvCxnSpPr>
        <p:spPr>
          <a:xfrm>
            <a:off x="5220072" y="2924944"/>
            <a:ext cx="28803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2" name="Прямая соединительная линия 81"/>
          <p:cNvCxnSpPr/>
          <p:nvPr/>
        </p:nvCxnSpPr>
        <p:spPr>
          <a:xfrm>
            <a:off x="5220072" y="3573016"/>
            <a:ext cx="28803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3" name="Прямая соединительная линия 82"/>
          <p:cNvCxnSpPr/>
          <p:nvPr/>
        </p:nvCxnSpPr>
        <p:spPr>
          <a:xfrm flipV="1">
            <a:off x="5508104" y="3573016"/>
            <a:ext cx="0" cy="36004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9" name="Прямая соединительная линия 98"/>
          <p:cNvCxnSpPr/>
          <p:nvPr/>
        </p:nvCxnSpPr>
        <p:spPr>
          <a:xfrm flipV="1">
            <a:off x="5868144" y="3573016"/>
            <a:ext cx="0" cy="36004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1" name="Прямая соединительная линия 100"/>
          <p:cNvCxnSpPr/>
          <p:nvPr/>
        </p:nvCxnSpPr>
        <p:spPr>
          <a:xfrm flipV="1">
            <a:off x="6156176" y="3573016"/>
            <a:ext cx="0" cy="36004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8" name="Прямая соединительная линия 107"/>
          <p:cNvCxnSpPr/>
          <p:nvPr/>
        </p:nvCxnSpPr>
        <p:spPr>
          <a:xfrm flipV="1">
            <a:off x="6516216" y="3573016"/>
            <a:ext cx="0" cy="36004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4" name="Прямая соединительная линия 113"/>
          <p:cNvCxnSpPr/>
          <p:nvPr/>
        </p:nvCxnSpPr>
        <p:spPr>
          <a:xfrm flipV="1">
            <a:off x="6876256" y="3573016"/>
            <a:ext cx="0" cy="36004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6" name="Прямая соединительная линия 115"/>
          <p:cNvCxnSpPr/>
          <p:nvPr/>
        </p:nvCxnSpPr>
        <p:spPr>
          <a:xfrm>
            <a:off x="6156176" y="3933056"/>
            <a:ext cx="288032"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7" name="Прямая соединительная линия 116"/>
          <p:cNvCxnSpPr/>
          <p:nvPr/>
        </p:nvCxnSpPr>
        <p:spPr>
          <a:xfrm>
            <a:off x="6156176" y="4293096"/>
            <a:ext cx="36004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3" name="Прямая соединительная линия 122"/>
          <p:cNvCxnSpPr/>
          <p:nvPr/>
        </p:nvCxnSpPr>
        <p:spPr>
          <a:xfrm>
            <a:off x="6156176" y="4581128"/>
            <a:ext cx="36004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2" name="Picture 6"/>
          <p:cNvPicPr>
            <a:picLocks noChangeAspect="1" noChangeArrowheads="1"/>
          </p:cNvPicPr>
          <p:nvPr/>
        </p:nvPicPr>
        <p:blipFill>
          <a:blip r:embed="rId2" cstate="print"/>
          <a:srcRect/>
          <a:stretch>
            <a:fillRect/>
          </a:stretch>
        </p:blipFill>
        <p:spPr bwMode="auto">
          <a:xfrm>
            <a:off x="0" y="0"/>
            <a:ext cx="8977150" cy="2492896"/>
          </a:xfrm>
          <a:prstGeom prst="rect">
            <a:avLst/>
          </a:prstGeom>
          <a:noFill/>
          <a:ln w="9525">
            <a:noFill/>
            <a:miter lim="800000"/>
            <a:headEnd/>
            <a:tailEnd/>
          </a:ln>
        </p:spPr>
      </p:pic>
      <p:pic>
        <p:nvPicPr>
          <p:cNvPr id="24580" name="Picture 4" descr="Картинки по запросу командная работа"/>
          <p:cNvPicPr>
            <a:picLocks noChangeAspect="1" noChangeArrowheads="1"/>
          </p:cNvPicPr>
          <p:nvPr/>
        </p:nvPicPr>
        <p:blipFill>
          <a:blip r:embed="rId3" cstate="print"/>
          <a:srcRect/>
          <a:stretch>
            <a:fillRect/>
          </a:stretch>
        </p:blipFill>
        <p:spPr bwMode="auto">
          <a:xfrm>
            <a:off x="1907704" y="2420888"/>
            <a:ext cx="4430301" cy="4214964"/>
          </a:xfrm>
          <a:prstGeom prst="rect">
            <a:avLst/>
          </a:prstGeom>
          <a:noFill/>
        </p:spPr>
      </p:pic>
      <p:pic>
        <p:nvPicPr>
          <p:cNvPr id="24584" name="Picture 8" descr="Картинки по запросу 4"/>
          <p:cNvPicPr>
            <a:picLocks noChangeAspect="1" noChangeArrowheads="1"/>
          </p:cNvPicPr>
          <p:nvPr/>
        </p:nvPicPr>
        <p:blipFill>
          <a:blip r:embed="rId4" cstate="print"/>
          <a:srcRect/>
          <a:stretch>
            <a:fillRect/>
          </a:stretch>
        </p:blipFill>
        <p:spPr bwMode="auto">
          <a:xfrm>
            <a:off x="539552" y="1700808"/>
            <a:ext cx="416777" cy="553244"/>
          </a:xfrm>
          <a:prstGeom prst="rect">
            <a:avLst/>
          </a:prstGeom>
          <a:noFill/>
        </p:spPr>
      </p:pic>
      <p:pic>
        <p:nvPicPr>
          <p:cNvPr id="24586" name="Picture 10" descr="Картинки по запросу 1"/>
          <p:cNvPicPr>
            <a:picLocks noChangeAspect="1" noChangeArrowheads="1"/>
          </p:cNvPicPr>
          <p:nvPr/>
        </p:nvPicPr>
        <p:blipFill>
          <a:blip r:embed="rId5" cstate="print"/>
          <a:srcRect/>
          <a:stretch>
            <a:fillRect/>
          </a:stretch>
        </p:blipFill>
        <p:spPr bwMode="auto">
          <a:xfrm>
            <a:off x="1547664" y="1628800"/>
            <a:ext cx="841276" cy="720080"/>
          </a:xfrm>
          <a:prstGeom prst="rect">
            <a:avLst/>
          </a:prstGeom>
          <a:noFill/>
        </p:spPr>
      </p:pic>
      <p:pic>
        <p:nvPicPr>
          <p:cNvPr id="24588" name="Picture 12" descr="Картинки по запросу 9"/>
          <p:cNvPicPr>
            <a:picLocks noChangeAspect="1" noChangeArrowheads="1"/>
          </p:cNvPicPr>
          <p:nvPr/>
        </p:nvPicPr>
        <p:blipFill>
          <a:blip r:embed="rId6" cstate="print"/>
          <a:srcRect/>
          <a:stretch>
            <a:fillRect/>
          </a:stretch>
        </p:blipFill>
        <p:spPr bwMode="auto">
          <a:xfrm>
            <a:off x="2987824" y="1628800"/>
            <a:ext cx="601759" cy="780281"/>
          </a:xfrm>
          <a:prstGeom prst="rect">
            <a:avLst/>
          </a:prstGeom>
          <a:noFill/>
        </p:spPr>
      </p:pic>
      <p:pic>
        <p:nvPicPr>
          <p:cNvPr id="24592" name="Picture 16" descr="Картинки по запросу 5"/>
          <p:cNvPicPr>
            <a:picLocks noChangeAspect="1" noChangeArrowheads="1"/>
          </p:cNvPicPr>
          <p:nvPr/>
        </p:nvPicPr>
        <p:blipFill>
          <a:blip r:embed="rId7" cstate="print"/>
          <a:srcRect l="25710" r="25106"/>
          <a:stretch>
            <a:fillRect/>
          </a:stretch>
        </p:blipFill>
        <p:spPr bwMode="auto">
          <a:xfrm>
            <a:off x="4067944" y="1556792"/>
            <a:ext cx="792088" cy="905886"/>
          </a:xfrm>
          <a:prstGeom prst="rect">
            <a:avLst/>
          </a:prstGeom>
          <a:noFill/>
        </p:spPr>
      </p:pic>
      <p:pic>
        <p:nvPicPr>
          <p:cNvPr id="24594" name="Picture 18" descr="Картинки по запросу 2"/>
          <p:cNvPicPr>
            <a:picLocks noChangeAspect="1" noChangeArrowheads="1"/>
          </p:cNvPicPr>
          <p:nvPr/>
        </p:nvPicPr>
        <p:blipFill>
          <a:blip r:embed="rId8" cstate="print"/>
          <a:srcRect/>
          <a:stretch>
            <a:fillRect/>
          </a:stretch>
        </p:blipFill>
        <p:spPr bwMode="auto">
          <a:xfrm>
            <a:off x="5292080" y="1340768"/>
            <a:ext cx="768085" cy="1152128"/>
          </a:xfrm>
          <a:prstGeom prst="rect">
            <a:avLst/>
          </a:prstGeom>
          <a:noFill/>
        </p:spPr>
      </p:pic>
      <p:pic>
        <p:nvPicPr>
          <p:cNvPr id="24596" name="Picture 20" descr="Картинки по запросу 7"/>
          <p:cNvPicPr>
            <a:picLocks noChangeAspect="1" noChangeArrowheads="1"/>
          </p:cNvPicPr>
          <p:nvPr/>
        </p:nvPicPr>
        <p:blipFill>
          <a:blip r:embed="rId9" cstate="print"/>
          <a:srcRect/>
          <a:stretch>
            <a:fillRect/>
          </a:stretch>
        </p:blipFill>
        <p:spPr bwMode="auto">
          <a:xfrm>
            <a:off x="6444208" y="1556792"/>
            <a:ext cx="936104" cy="936104"/>
          </a:xfrm>
          <a:prstGeom prst="rect">
            <a:avLst/>
          </a:prstGeom>
          <a:noFill/>
        </p:spPr>
      </p:pic>
      <p:pic>
        <p:nvPicPr>
          <p:cNvPr id="24598" name="Picture 22" descr="Картинки по запросу 6"/>
          <p:cNvPicPr>
            <a:picLocks noChangeAspect="1" noChangeArrowheads="1"/>
          </p:cNvPicPr>
          <p:nvPr/>
        </p:nvPicPr>
        <p:blipFill>
          <a:blip r:embed="rId10" cstate="print"/>
          <a:srcRect/>
          <a:stretch>
            <a:fillRect/>
          </a:stretch>
        </p:blipFill>
        <p:spPr bwMode="auto">
          <a:xfrm>
            <a:off x="7740352" y="1628800"/>
            <a:ext cx="792088" cy="7920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4584"/>
                                        </p:tgtEl>
                                        <p:attrNameLst>
                                          <p:attrName>style.visibility</p:attrName>
                                        </p:attrNameLst>
                                      </p:cBhvr>
                                      <p:to>
                                        <p:strVal val="visible"/>
                                      </p:to>
                                    </p:set>
                                    <p:animEffect transition="in" filter="wipe(down)">
                                      <p:cBhvr>
                                        <p:cTn id="7" dur="500"/>
                                        <p:tgtEl>
                                          <p:spTgt spid="2458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586"/>
                                        </p:tgtEl>
                                        <p:attrNameLst>
                                          <p:attrName>style.visibility</p:attrName>
                                        </p:attrNameLst>
                                      </p:cBhvr>
                                      <p:to>
                                        <p:strVal val="visible"/>
                                      </p:to>
                                    </p:set>
                                    <p:animEffect transition="in" filter="wipe(down)">
                                      <p:cBhvr>
                                        <p:cTn id="12" dur="500"/>
                                        <p:tgtEl>
                                          <p:spTgt spid="2458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4588"/>
                                        </p:tgtEl>
                                        <p:attrNameLst>
                                          <p:attrName>style.visibility</p:attrName>
                                        </p:attrNameLst>
                                      </p:cBhvr>
                                      <p:to>
                                        <p:strVal val="visible"/>
                                      </p:to>
                                    </p:set>
                                    <p:animEffect transition="in" filter="wipe(down)">
                                      <p:cBhvr>
                                        <p:cTn id="17" dur="500"/>
                                        <p:tgtEl>
                                          <p:spTgt spid="2458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4592"/>
                                        </p:tgtEl>
                                        <p:attrNameLst>
                                          <p:attrName>style.visibility</p:attrName>
                                        </p:attrNameLst>
                                      </p:cBhvr>
                                      <p:to>
                                        <p:strVal val="visible"/>
                                      </p:to>
                                    </p:set>
                                    <p:animEffect transition="in" filter="wipe(down)">
                                      <p:cBhvr>
                                        <p:cTn id="22" dur="500"/>
                                        <p:tgtEl>
                                          <p:spTgt spid="2459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4594"/>
                                        </p:tgtEl>
                                        <p:attrNameLst>
                                          <p:attrName>style.visibility</p:attrName>
                                        </p:attrNameLst>
                                      </p:cBhvr>
                                      <p:to>
                                        <p:strVal val="visible"/>
                                      </p:to>
                                    </p:set>
                                    <p:animEffect transition="in" filter="box(in)">
                                      <p:cBhvr>
                                        <p:cTn id="27" dur="500"/>
                                        <p:tgtEl>
                                          <p:spTgt spid="2459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4596"/>
                                        </p:tgtEl>
                                        <p:attrNameLst>
                                          <p:attrName>style.visibility</p:attrName>
                                        </p:attrNameLst>
                                      </p:cBhvr>
                                      <p:to>
                                        <p:strVal val="visible"/>
                                      </p:to>
                                    </p:set>
                                    <p:animEffect transition="in" filter="dissolve">
                                      <p:cBhvr>
                                        <p:cTn id="32" dur="500"/>
                                        <p:tgtEl>
                                          <p:spTgt spid="24596"/>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24598"/>
                                        </p:tgtEl>
                                        <p:attrNameLst>
                                          <p:attrName>style.visibility</p:attrName>
                                        </p:attrNameLst>
                                      </p:cBhvr>
                                      <p:to>
                                        <p:strVal val="visible"/>
                                      </p:to>
                                    </p:set>
                                    <p:animEffect transition="in" filter="diamond(in)">
                                      <p:cBhvr>
                                        <p:cTn id="37" dur="2000"/>
                                        <p:tgtEl>
                                          <p:spTgt spid="245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2" cstate="print"/>
          <a:srcRect/>
          <a:stretch>
            <a:fillRect/>
          </a:stretch>
        </p:blipFill>
        <p:spPr bwMode="auto">
          <a:xfrm>
            <a:off x="0" y="0"/>
            <a:ext cx="918155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Картинки по запросу командная работа"/>
          <p:cNvPicPr>
            <a:picLocks noChangeAspect="1" noChangeArrowheads="1"/>
          </p:cNvPicPr>
          <p:nvPr/>
        </p:nvPicPr>
        <p:blipFill>
          <a:blip r:embed="rId2" cstate="print"/>
          <a:srcRect/>
          <a:stretch>
            <a:fillRect/>
          </a:stretch>
        </p:blipFill>
        <p:spPr bwMode="auto">
          <a:xfrm>
            <a:off x="4283969" y="2276872"/>
            <a:ext cx="4860032" cy="4581128"/>
          </a:xfrm>
          <a:prstGeom prst="rect">
            <a:avLst/>
          </a:prstGeom>
          <a:noFill/>
        </p:spPr>
      </p:pic>
      <p:pic>
        <p:nvPicPr>
          <p:cNvPr id="25604" name="Picture 4" descr="Картинки по запросу плитка покупка участок"/>
          <p:cNvPicPr>
            <a:picLocks noChangeAspect="1" noChangeArrowheads="1"/>
          </p:cNvPicPr>
          <p:nvPr/>
        </p:nvPicPr>
        <p:blipFill>
          <a:blip r:embed="rId3" cstate="print"/>
          <a:srcRect/>
          <a:stretch>
            <a:fillRect/>
          </a:stretch>
        </p:blipFill>
        <p:spPr bwMode="auto">
          <a:xfrm>
            <a:off x="0" y="3356992"/>
            <a:ext cx="4228945" cy="3240360"/>
          </a:xfrm>
          <a:prstGeom prst="cloudCallout">
            <a:avLst>
              <a:gd name="adj1" fmla="val 92159"/>
              <a:gd name="adj2" fmla="val -71504"/>
            </a:avLst>
          </a:prstGeom>
          <a:noFill/>
        </p:spPr>
      </p:pic>
      <p:pic>
        <p:nvPicPr>
          <p:cNvPr id="25602" name="Picture 2"/>
          <p:cNvPicPr>
            <a:picLocks noChangeAspect="1" noChangeArrowheads="1"/>
          </p:cNvPicPr>
          <p:nvPr/>
        </p:nvPicPr>
        <p:blipFill>
          <a:blip r:embed="rId4" cstate="print"/>
          <a:srcRect/>
          <a:stretch>
            <a:fillRect/>
          </a:stretch>
        </p:blipFill>
        <p:spPr bwMode="auto">
          <a:xfrm>
            <a:off x="83333" y="188640"/>
            <a:ext cx="8953163" cy="2016224"/>
          </a:xfrm>
          <a:prstGeom prst="rect">
            <a:avLst/>
          </a:prstGeom>
          <a:noFill/>
          <a:ln w="9525">
            <a:noFill/>
            <a:miter lim="800000"/>
            <a:headEnd/>
            <a:tailEnd/>
          </a:ln>
        </p:spPr>
      </p:pic>
      <p:pic>
        <p:nvPicPr>
          <p:cNvPr id="11266" name="Picture 2" descr="Картинки по запросу 28"/>
          <p:cNvPicPr>
            <a:picLocks noChangeAspect="1" noChangeArrowheads="1"/>
          </p:cNvPicPr>
          <p:nvPr/>
        </p:nvPicPr>
        <p:blipFill>
          <a:blip r:embed="rId5" cstate="print"/>
          <a:srcRect/>
          <a:stretch>
            <a:fillRect/>
          </a:stretch>
        </p:blipFill>
        <p:spPr bwMode="auto">
          <a:xfrm>
            <a:off x="971600" y="3861048"/>
            <a:ext cx="2364467" cy="141868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down)">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596</TotalTime>
  <Words>493</Words>
  <Application>Microsoft Office PowerPoint</Application>
  <PresentationFormat>Экран (4:3)</PresentationFormat>
  <Paragraphs>49</Paragraphs>
  <Slides>18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Arial</vt:lpstr>
      <vt:lpstr>Arial Black</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Дмитрий Александрович</dc:creator>
  <cp:lastModifiedBy>ViktoorM</cp:lastModifiedBy>
  <cp:revision>20</cp:revision>
  <dcterms:created xsi:type="dcterms:W3CDTF">2019-11-17T16:44:24Z</dcterms:created>
  <dcterms:modified xsi:type="dcterms:W3CDTF">2022-10-06T17:30:04Z</dcterms:modified>
</cp:coreProperties>
</file>