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48" r:id="rId1"/>
  </p:sldMasterIdLst>
  <p:notesMasterIdLst>
    <p:notesMasterId r:id="rId56"/>
  </p:notesMasterIdLst>
  <p:handoutMasterIdLst>
    <p:handoutMasterId r:id="rId57"/>
  </p:handoutMasterIdLst>
  <p:sldIdLst>
    <p:sldId id="257" r:id="rId2"/>
    <p:sldId id="363" r:id="rId3"/>
    <p:sldId id="256" r:id="rId4"/>
    <p:sldId id="279" r:id="rId5"/>
    <p:sldId id="280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359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58" r:id="rId33"/>
    <p:sldId id="309" r:id="rId34"/>
    <p:sldId id="310" r:id="rId35"/>
    <p:sldId id="311" r:id="rId36"/>
    <p:sldId id="312" r:id="rId37"/>
    <p:sldId id="314" r:id="rId38"/>
    <p:sldId id="315" r:id="rId39"/>
    <p:sldId id="316" r:id="rId40"/>
    <p:sldId id="370" r:id="rId41"/>
    <p:sldId id="371" r:id="rId42"/>
    <p:sldId id="372" r:id="rId43"/>
    <p:sldId id="369" r:id="rId44"/>
    <p:sldId id="364" r:id="rId45"/>
    <p:sldId id="365" r:id="rId46"/>
    <p:sldId id="366" r:id="rId47"/>
    <p:sldId id="367" r:id="rId48"/>
    <p:sldId id="374" r:id="rId49"/>
    <p:sldId id="368" r:id="rId50"/>
    <p:sldId id="373" r:id="rId51"/>
    <p:sldId id="375" r:id="rId52"/>
    <p:sldId id="376" r:id="rId53"/>
    <p:sldId id="377" r:id="rId54"/>
    <p:sldId id="378" r:id="rId5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FF0000"/>
    <a:srgbClr val="000066"/>
    <a:srgbClr val="336600"/>
    <a:srgbClr val="003366"/>
    <a:srgbClr val="00CC00"/>
    <a:srgbClr val="FFFF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8" autoAdjust="0"/>
    <p:restoredTop sz="86322" autoAdjust="0"/>
  </p:normalViewPr>
  <p:slideViewPr>
    <p:cSldViewPr>
      <p:cViewPr varScale="1">
        <p:scale>
          <a:sx n="79" d="100"/>
          <a:sy n="79" d="100"/>
        </p:scale>
        <p:origin x="12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2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5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BCF752B-857C-4F14-BEBE-07A714F78464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93D76C9-B62F-48EB-9FB7-8189B3E663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486953A9-923A-42AB-8E1F-575A0583185A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3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8969C42-91E4-454D-A9F5-3B963E66AD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18436" name="Верхний колонтитул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smtClean="0"/>
          </a:p>
        </p:txBody>
      </p:sp>
      <p:sp>
        <p:nvSpPr>
          <p:cNvPr id="18437" name="Дата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B02183-02FE-4C85-BD75-A59C45E81211}" type="datetime1">
              <a:rPr lang="ru-RU" altLang="ru-RU" smtClean="0"/>
              <a:pPr/>
              <a:t>06.10.2022</a:t>
            </a:fld>
            <a:endParaRPr lang="ru-RU" altLang="ru-RU" smtClean="0"/>
          </a:p>
        </p:txBody>
      </p:sp>
      <p:sp>
        <p:nvSpPr>
          <p:cNvPr id="18438" name="Нижний колонтитул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smtClean="0"/>
          </a:p>
        </p:txBody>
      </p:sp>
      <p:sp>
        <p:nvSpPr>
          <p:cNvPr id="18439" name="Номер слайда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6A9A12B-B182-40CB-A31A-17172211EC56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EF1EA-40E1-4FE0-AFF7-104F6DFB77D8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Русскова Ю.Б.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B624C-F145-4FDF-B2A8-BBC8071E32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0242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F1CA2-0884-487C-B01A-BEB0F970DA4F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97332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ru-RU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ru-RU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E03D1-2073-4DA5-8258-ED2BC7CA132C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89386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DD7A-A97C-4671-BF43-580F3AE0D938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90964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ru-RU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ru-RU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E71CA-3FD5-4941-8F0B-0F9A7E07D0E0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92180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CF639-14B4-4721-8442-5D841BDF5CDB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52055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05FC3-B0F9-44CF-93BB-DACEB587967C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4D024-2370-48A3-836D-A4692B96FE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0375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CA857-77D8-4593-9A3A-4FE0E8E1A86B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BD27A-18B8-40E6-B7A8-D34E825256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70286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E188E-A93B-450E-8F09-DD0240ADC66A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8"/>
          <p:cNvSpPr>
            <a:spLocks noGrp="1"/>
          </p:cNvSpPr>
          <p:nvPr>
            <p:ph type="ftr" sz="quarter" idx="12"/>
          </p:nvPr>
        </p:nvSpPr>
        <p:spPr>
          <a:xfrm>
            <a:off x="5929313" y="6215063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</a:t>
            </a:r>
            <a:r>
              <a:rPr lang="ru-RU" smtClean="0"/>
              <a:t>:.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502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EAAE-BF90-4919-9239-47A33348DEFD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561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CDDBF-018C-453F-83F9-7C4806BFFFB5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186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6A50A-9745-4C12-BEE2-F51B80698CCA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93F67-A4D1-4F3C-9AC4-29571F1074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035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26ED0-DE48-48C8-8AE2-CB3AC4EE1F51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4C349-0740-4FE3-835F-806A1EFCDB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4901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60BAA-E12D-4DAA-9CF7-36928F6E60E1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8C2BD-3A18-404E-8497-76FFA523D5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9102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11839-97C9-4317-9A94-DA4A0A4674A4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4D34F-8265-4D7B-BC24-C8CD9811FF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110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4E0CE-640B-425A-87A5-73A243780D85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E3351-9B3F-44EA-91A6-4FD417399D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8009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103BB-3F09-4324-BF37-7821B619B821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00671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6AC7F-3A24-4D76-AF54-83367F6BAFE1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0A5B9-E15F-45C5-9295-6529030A9E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8278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238E312-B57D-44D0-9A1B-00F175F75094}" type="datetime1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Автор: Русскова Ю.Б.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5" r:id="rId1"/>
    <p:sldLayoutId id="2147484616" r:id="rId2"/>
    <p:sldLayoutId id="2147484617" r:id="rId3"/>
    <p:sldLayoutId id="2147484618" r:id="rId4"/>
    <p:sldLayoutId id="2147484619" r:id="rId5"/>
    <p:sldLayoutId id="2147484620" r:id="rId6"/>
    <p:sldLayoutId id="2147484621" r:id="rId7"/>
    <p:sldLayoutId id="2147484610" r:id="rId8"/>
    <p:sldLayoutId id="2147484622" r:id="rId9"/>
    <p:sldLayoutId id="2147484611" r:id="rId10"/>
    <p:sldLayoutId id="2147484623" r:id="rId11"/>
    <p:sldLayoutId id="2147484612" r:id="rId12"/>
    <p:sldLayoutId id="2147484624" r:id="rId13"/>
    <p:sldLayoutId id="2147484613" r:id="rId14"/>
    <p:sldLayoutId id="2147484625" r:id="rId15"/>
    <p:sldLayoutId id="2147484626" r:id="rId16"/>
    <p:sldLayoutId id="2147484627" r:id="rId17"/>
    <p:sldLayoutId id="2147484614" r:id="rId18"/>
  </p:sldLayoutIdLst>
  <p:hf sldNum="0"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42;&#1080;&#1082;&#1090;&#1086;&#1088;&#1080;&#1085;&#1072;%20&#1044;&#1088;&#1077;&#1074;&#1085;&#1103;&#1103;%20&#1043;&#1088;&#1077;&#1094;&#1080;&#1103;\Homage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2.wav"/><Relationship Id="rId7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slide" Target="slide4.xml"/><Relationship Id="rId4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slide" Target="slide39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2.wav"/><Relationship Id="rId7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slide" Target="slide4.xml"/><Relationship Id="rId4" Type="http://schemas.openxmlformats.org/officeDocument/2006/relationships/image" Target="../media/image5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audio" Target="../media/audio3.wav"/><Relationship Id="rId7" Type="http://schemas.openxmlformats.org/officeDocument/2006/relationships/slide" Target="slide4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gif"/><Relationship Id="rId5" Type="http://schemas.openxmlformats.org/officeDocument/2006/relationships/image" Target="../media/image4.jpeg"/><Relationship Id="rId4" Type="http://schemas.openxmlformats.org/officeDocument/2006/relationships/audio" Target="../media/audio4.wav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audio" Target="../media/audio3.wav"/><Relationship Id="rId7" Type="http://schemas.openxmlformats.org/officeDocument/2006/relationships/slide" Target="slide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8.gif"/><Relationship Id="rId4" Type="http://schemas.openxmlformats.org/officeDocument/2006/relationships/audio" Target="../media/audio4.wav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audio" Target="../media/audio3.wav"/><Relationship Id="rId7" Type="http://schemas.openxmlformats.org/officeDocument/2006/relationships/slide" Target="slide4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gif"/><Relationship Id="rId5" Type="http://schemas.openxmlformats.org/officeDocument/2006/relationships/image" Target="../media/image4.jpeg"/><Relationship Id="rId4" Type="http://schemas.openxmlformats.org/officeDocument/2006/relationships/audio" Target="../media/audio4.wav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audio" Target="../media/audio3.wav"/><Relationship Id="rId7" Type="http://schemas.openxmlformats.org/officeDocument/2006/relationships/slide" Target="slide4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gif"/><Relationship Id="rId5" Type="http://schemas.openxmlformats.org/officeDocument/2006/relationships/image" Target="../media/image4.jpeg"/><Relationship Id="rId4" Type="http://schemas.openxmlformats.org/officeDocument/2006/relationships/audio" Target="../media/audio4.wav"/><Relationship Id="rId9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22.xml"/><Relationship Id="rId18" Type="http://schemas.openxmlformats.org/officeDocument/2006/relationships/slide" Target="slide9.xml"/><Relationship Id="rId26" Type="http://schemas.openxmlformats.org/officeDocument/2006/relationships/slide" Target="slide18.xml"/><Relationship Id="rId39" Type="http://schemas.openxmlformats.org/officeDocument/2006/relationships/slide" Target="slide35.xml"/><Relationship Id="rId3" Type="http://schemas.openxmlformats.org/officeDocument/2006/relationships/slide" Target="slide32.xml"/><Relationship Id="rId21" Type="http://schemas.openxmlformats.org/officeDocument/2006/relationships/slide" Target="slide38.xml"/><Relationship Id="rId34" Type="http://schemas.openxmlformats.org/officeDocument/2006/relationships/slide" Target="slide33.xml"/><Relationship Id="rId7" Type="http://schemas.openxmlformats.org/officeDocument/2006/relationships/slide" Target="slide30.xml"/><Relationship Id="rId12" Type="http://schemas.openxmlformats.org/officeDocument/2006/relationships/slide" Target="slide5.xml"/><Relationship Id="rId17" Type="http://schemas.openxmlformats.org/officeDocument/2006/relationships/slide" Target="slide36.xml"/><Relationship Id="rId25" Type="http://schemas.openxmlformats.org/officeDocument/2006/relationships/slide" Target="slide17.xml"/><Relationship Id="rId33" Type="http://schemas.openxmlformats.org/officeDocument/2006/relationships/slide" Target="slide12.xml"/><Relationship Id="rId38" Type="http://schemas.openxmlformats.org/officeDocument/2006/relationships/slide" Target="slide20.xml"/><Relationship Id="rId2" Type="http://schemas.openxmlformats.org/officeDocument/2006/relationships/notesSlide" Target="../notesSlides/notesSlide3.xml"/><Relationship Id="rId16" Type="http://schemas.openxmlformats.org/officeDocument/2006/relationships/slide" Target="slide7.xml"/><Relationship Id="rId20" Type="http://schemas.openxmlformats.org/officeDocument/2006/relationships/slide" Target="slide31.xml"/><Relationship Id="rId29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slide" Target="slide29.xml"/><Relationship Id="rId24" Type="http://schemas.openxmlformats.org/officeDocument/2006/relationships/slide" Target="slide51.xml"/><Relationship Id="rId32" Type="http://schemas.openxmlformats.org/officeDocument/2006/relationships/slide" Target="slide26.xml"/><Relationship Id="rId37" Type="http://schemas.openxmlformats.org/officeDocument/2006/relationships/slide" Target="slide39.xml"/><Relationship Id="rId40" Type="http://schemas.openxmlformats.org/officeDocument/2006/relationships/slide" Target="slide3.xml"/><Relationship Id="rId5" Type="http://schemas.openxmlformats.org/officeDocument/2006/relationships/slide" Target="slide14.xml"/><Relationship Id="rId15" Type="http://schemas.openxmlformats.org/officeDocument/2006/relationships/slide" Target="slide16.xml"/><Relationship Id="rId23" Type="http://schemas.openxmlformats.org/officeDocument/2006/relationships/slide" Target="slide25.xml"/><Relationship Id="rId28" Type="http://schemas.openxmlformats.org/officeDocument/2006/relationships/slide" Target="slide10.xml"/><Relationship Id="rId36" Type="http://schemas.openxmlformats.org/officeDocument/2006/relationships/slide" Target="slide28.xml"/><Relationship Id="rId10" Type="http://schemas.openxmlformats.org/officeDocument/2006/relationships/slide" Target="slide6.xml"/><Relationship Id="rId19" Type="http://schemas.openxmlformats.org/officeDocument/2006/relationships/slide" Target="slide8.xml"/><Relationship Id="rId31" Type="http://schemas.openxmlformats.org/officeDocument/2006/relationships/slide" Target="slide19.xml"/><Relationship Id="rId4" Type="http://schemas.openxmlformats.org/officeDocument/2006/relationships/slide" Target="slide15.xml"/><Relationship Id="rId9" Type="http://schemas.openxmlformats.org/officeDocument/2006/relationships/slide" Target="slide23.xml"/><Relationship Id="rId14" Type="http://schemas.openxmlformats.org/officeDocument/2006/relationships/slide" Target="slide24.xml"/><Relationship Id="rId22" Type="http://schemas.openxmlformats.org/officeDocument/2006/relationships/slide" Target="slide37.xml"/><Relationship Id="rId27" Type="http://schemas.openxmlformats.org/officeDocument/2006/relationships/slide" Target="slide11.xml"/><Relationship Id="rId30" Type="http://schemas.openxmlformats.org/officeDocument/2006/relationships/slide" Target="slide27.xml"/><Relationship Id="rId35" Type="http://schemas.openxmlformats.org/officeDocument/2006/relationships/slide" Target="slide2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auc7LzqQin4" TargetMode="Externa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articles/310556/img4.gif" TargetMode="External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gif"/><Relationship Id="rId4" Type="http://schemas.openxmlformats.org/officeDocument/2006/relationships/audio" Target="../media/audio2.wav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15"/>
          <p:cNvSpPr>
            <a:spLocks noChangeArrowheads="1" noChangeShapeType="1" noTextEdit="1"/>
          </p:cNvSpPr>
          <p:nvPr/>
        </p:nvSpPr>
        <p:spPr bwMode="auto">
          <a:xfrm>
            <a:off x="971550" y="2133600"/>
            <a:ext cx="6413500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45"/>
              </a:avLst>
            </a:prstTxWarp>
          </a:bodyPr>
          <a:lstStyle/>
          <a:p>
            <a:pPr algn="ctr"/>
            <a:r>
              <a:rPr lang="ru-RU" sz="3600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B6BC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Урок финансовой </a:t>
            </a:r>
          </a:p>
          <a:p>
            <a:pPr algn="ctr"/>
            <a:r>
              <a:rPr lang="ru-RU" sz="3600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B6BC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грамотности</a:t>
            </a:r>
          </a:p>
        </p:txBody>
      </p:sp>
      <p:pic>
        <p:nvPicPr>
          <p:cNvPr id="6" name="Homag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62865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413" y="836613"/>
            <a:ext cx="3124200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Классный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час</a:t>
            </a: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 bwMode="auto">
          <a:xfrm>
            <a:off x="8172400" y="6286500"/>
            <a:ext cx="648072" cy="382860"/>
          </a:xfrm>
          <a:prstGeom prst="actionButtonForwardNex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1480395" y="5013176"/>
            <a:ext cx="5904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Подготовила </a:t>
            </a:r>
            <a:r>
              <a:rPr lang="ru-RU" dirty="0" smtClean="0">
                <a:solidFill>
                  <a:srgbClr val="002060"/>
                </a:solidFill>
              </a:rPr>
              <a:t>классный руководитель 8 «А» класса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МБОУ «Средняя общеобразовательная школа №36» Мишутина Наталья Николаевна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928813"/>
            <a:ext cx="8429625" cy="121285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400" b="1" smtClean="0">
                <a:solidFill>
                  <a:schemeClr val="accent2"/>
                </a:solidFill>
              </a:rPr>
              <a:t>Журчат ручьи, промокли ноги,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400" b="1" smtClean="0">
                <a:solidFill>
                  <a:schemeClr val="accent2"/>
                </a:solidFill>
              </a:rPr>
              <a:t>Весной пора платить ...</a:t>
            </a:r>
          </a:p>
        </p:txBody>
      </p:sp>
      <p:pic>
        <p:nvPicPr>
          <p:cNvPr id="34820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82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21</a:t>
            </a:r>
          </a:p>
        </p:txBody>
      </p:sp>
      <p:sp>
        <p:nvSpPr>
          <p:cNvPr id="337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8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8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8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8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33804" name="Rectangle 12"/>
          <p:cNvSpPr>
            <a:spLocks noChangeArrowheads="1"/>
          </p:cNvSpPr>
          <p:nvPr/>
        </p:nvSpPr>
        <p:spPr bwMode="auto">
          <a:xfrm>
            <a:off x="4464050" y="32845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33805" name="AutoShape 13"/>
          <p:cNvSpPr>
            <a:spLocks noChangeArrowheads="1"/>
          </p:cNvSpPr>
          <p:nvPr/>
        </p:nvSpPr>
        <p:spPr bwMode="auto">
          <a:xfrm rot="10800000">
            <a:off x="5003800" y="4437063"/>
            <a:ext cx="4013200" cy="1152525"/>
          </a:xfrm>
          <a:prstGeom prst="wedgeRectCallout">
            <a:avLst>
              <a:gd name="adj1" fmla="val -972"/>
              <a:gd name="adj2" fmla="val 9365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altLang="ru-RU" sz="28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C0000"/>
                </a:solidFill>
                <a:latin typeface="Arial" panose="020B0604020202020204" pitchFamily="34" charset="0"/>
              </a:rPr>
              <a:t>налоги</a:t>
            </a:r>
          </a:p>
        </p:txBody>
      </p:sp>
      <p:sp>
        <p:nvSpPr>
          <p:cNvPr id="34830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811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338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20501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3429000"/>
            <a:ext cx="3024187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37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  <p:bldP spid="33795" grpId="0" build="p" animBg="1" autoUpdateAnimBg="0" advAuto="0"/>
      <p:bldP spid="33799" grpId="0" animBg="1" autoUpdateAnimBg="0"/>
      <p:bldP spid="33800" grpId="0" animBg="1" autoUpdateAnimBg="0"/>
      <p:bldP spid="33801" grpId="0" animBg="1" autoUpdateAnimBg="0"/>
      <p:bldP spid="33802" grpId="0" animBg="1" autoUpdateAnimBg="0"/>
      <p:bldP spid="33803" grpId="0" animBg="1" autoUpdateAnimBg="0"/>
      <p:bldP spid="33804" grpId="0" animBg="1" autoUpdateAnimBg="0"/>
      <p:bldP spid="3380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249238" y="1916113"/>
            <a:ext cx="8429625" cy="1241425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b="1" smtClean="0">
                <a:solidFill>
                  <a:srgbClr val="000099"/>
                </a:solidFill>
              </a:rPr>
              <a:t>В море коварном товаров и цен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b="1" smtClean="0">
                <a:solidFill>
                  <a:srgbClr val="000099"/>
                </a:solidFill>
              </a:rPr>
              <a:t>Бизнес - корабль ведёт ...</a:t>
            </a:r>
          </a:p>
        </p:txBody>
      </p:sp>
      <p:pic>
        <p:nvPicPr>
          <p:cNvPr id="36868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87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6477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22</a:t>
            </a:r>
          </a:p>
        </p:txBody>
      </p:sp>
      <p:sp>
        <p:nvSpPr>
          <p:cNvPr id="3482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82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82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82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82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34828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34829" name="AutoShape 13"/>
          <p:cNvSpPr>
            <a:spLocks noChangeArrowheads="1"/>
          </p:cNvSpPr>
          <p:nvPr/>
        </p:nvSpPr>
        <p:spPr bwMode="auto">
          <a:xfrm rot="10800000">
            <a:off x="5003800" y="4797425"/>
            <a:ext cx="3997325" cy="1417638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8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C0000"/>
                </a:solidFill>
                <a:latin typeface="Arial" panose="020B0604020202020204" pitchFamily="34" charset="0"/>
              </a:rPr>
              <a:t>бизнесмен</a:t>
            </a:r>
          </a:p>
        </p:txBody>
      </p:sp>
      <p:sp>
        <p:nvSpPr>
          <p:cNvPr id="36878" name="Rectangle 18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836" name="Rectangle 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34838" name="Rectangle 2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21525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55975"/>
            <a:ext cx="284797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48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8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  <p:bldP spid="34819" grpId="0" build="p" animBg="1" autoUpdateAnimBg="0" advAuto="0"/>
      <p:bldP spid="34823" grpId="0" animBg="1" autoUpdateAnimBg="0"/>
      <p:bldP spid="34824" grpId="0" animBg="1" autoUpdateAnimBg="0"/>
      <p:bldP spid="34825" grpId="0" animBg="1" autoUpdateAnimBg="0"/>
      <p:bldP spid="34826" grpId="0" animBg="1" autoUpdateAnimBg="0"/>
      <p:bldP spid="34827" grpId="0" animBg="1" autoUpdateAnimBg="0"/>
      <p:bldP spid="34828" grpId="0" animBg="1" autoUpdateAnimBg="0"/>
      <p:bldP spid="34829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785938"/>
            <a:ext cx="8715375" cy="128270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b="1" smtClean="0">
                <a:solidFill>
                  <a:schemeClr val="accent2"/>
                </a:solidFill>
              </a:rPr>
              <a:t> Он финансовый факир,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b="1" smtClean="0">
                <a:solidFill>
                  <a:schemeClr val="accent2"/>
                </a:solidFill>
              </a:rPr>
              <a:t>В банк к себе вас ждёт… </a:t>
            </a:r>
          </a:p>
        </p:txBody>
      </p:sp>
      <p:pic>
        <p:nvPicPr>
          <p:cNvPr id="38916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91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25</a:t>
            </a:r>
          </a:p>
        </p:txBody>
      </p:sp>
      <p:sp>
        <p:nvSpPr>
          <p:cNvPr id="3584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84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84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85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85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35852" name="Rectangle 12"/>
          <p:cNvSpPr>
            <a:spLocks noChangeArrowheads="1"/>
          </p:cNvSpPr>
          <p:nvPr/>
        </p:nvSpPr>
        <p:spPr bwMode="auto">
          <a:xfrm>
            <a:off x="4572000" y="34115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35853" name="AutoShape 13"/>
          <p:cNvSpPr>
            <a:spLocks noChangeArrowheads="1"/>
          </p:cNvSpPr>
          <p:nvPr/>
        </p:nvSpPr>
        <p:spPr bwMode="auto">
          <a:xfrm rot="10800000">
            <a:off x="5364163" y="4533900"/>
            <a:ext cx="3384550" cy="1323975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CC0000"/>
                </a:solidFill>
                <a:latin typeface="Arial" panose="020B0604020202020204" pitchFamily="34" charset="0"/>
              </a:rPr>
              <a:t>банкир</a:t>
            </a:r>
          </a:p>
        </p:txBody>
      </p:sp>
      <p:sp>
        <p:nvSpPr>
          <p:cNvPr id="38926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859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3586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22549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613" y="3182938"/>
            <a:ext cx="1804987" cy="240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58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3" grpId="0" build="p" animBg="1" autoUpdateAnimBg="0" advAuto="0"/>
      <p:bldP spid="35847" grpId="0" animBg="1" autoUpdateAnimBg="0"/>
      <p:bldP spid="35848" grpId="0" animBg="1" autoUpdateAnimBg="0"/>
      <p:bldP spid="35849" grpId="0" animBg="1" autoUpdateAnimBg="0"/>
      <p:bldP spid="35850" grpId="0" animBg="1" autoUpdateAnimBg="0"/>
      <p:bldP spid="35851" grpId="0" animBg="1" autoUpdateAnimBg="0"/>
      <p:bldP spid="35852" grpId="0" animBg="1" autoUpdateAnimBg="0"/>
      <p:bldP spid="35853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628775"/>
            <a:ext cx="8143875" cy="1730375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3600" b="1" smtClean="0">
                <a:solidFill>
                  <a:schemeClr val="accent2"/>
                </a:solidFill>
              </a:rPr>
              <a:t>Будут целыми, как в танке, </a:t>
            </a:r>
          </a:p>
          <a:p>
            <a:pPr algn="ctr" eaLnBrk="1" hangingPunct="1">
              <a:buFontTx/>
              <a:buNone/>
            </a:pPr>
            <a:r>
              <a:rPr lang="ru-RU" altLang="ru-RU" sz="3600" b="1" smtClean="0">
                <a:solidFill>
                  <a:schemeClr val="accent2"/>
                </a:solidFill>
              </a:rPr>
              <a:t>Сбереженья ваши в …</a:t>
            </a:r>
          </a:p>
        </p:txBody>
      </p:sp>
      <p:pic>
        <p:nvPicPr>
          <p:cNvPr id="40964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96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30</a:t>
            </a: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36876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36877" name="AutoShape 13"/>
          <p:cNvSpPr>
            <a:spLocks noChangeArrowheads="1"/>
          </p:cNvSpPr>
          <p:nvPr/>
        </p:nvSpPr>
        <p:spPr bwMode="auto">
          <a:xfrm rot="10800000">
            <a:off x="5292725" y="4714875"/>
            <a:ext cx="3600450" cy="12065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CC0000"/>
                </a:solidFill>
                <a:latin typeface="Arial" panose="020B0604020202020204" pitchFamily="34" charset="0"/>
              </a:rPr>
              <a:t>банке</a:t>
            </a:r>
          </a:p>
        </p:txBody>
      </p:sp>
      <p:sp>
        <p:nvSpPr>
          <p:cNvPr id="40974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883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3688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40981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471863"/>
            <a:ext cx="3367088" cy="211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68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utoUpdateAnimBg="0"/>
      <p:bldP spid="36867" grpId="0" build="p" animBg="1" autoUpdateAnimBg="0" advAuto="0"/>
      <p:bldP spid="36871" grpId="0" animBg="1" autoUpdateAnimBg="0"/>
      <p:bldP spid="36872" grpId="0" animBg="1" autoUpdateAnimBg="0"/>
      <p:bldP spid="36873" grpId="0" animBg="1" autoUpdateAnimBg="0"/>
      <p:bldP spid="36874" grpId="0" animBg="1" autoUpdateAnimBg="0"/>
      <p:bldP spid="36875" grpId="0" animBg="1" autoUpdateAnimBg="0"/>
      <p:bldP spid="36876" grpId="0" animBg="1" autoUpdateAnimBg="0"/>
      <p:bldP spid="36877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643063"/>
            <a:ext cx="8286750" cy="1425575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smtClean="0">
                <a:solidFill>
                  <a:schemeClr val="bg1"/>
                </a:solidFill>
              </a:rPr>
              <a:t>И врачу, и акробату </a:t>
            </a:r>
          </a:p>
          <a:p>
            <a:pPr algn="ctr" eaLnBrk="1" hangingPunct="1">
              <a:buFontTx/>
              <a:buNone/>
            </a:pPr>
            <a:r>
              <a:rPr lang="ru-RU" altLang="ru-RU" b="1" smtClean="0">
                <a:solidFill>
                  <a:schemeClr val="bg1"/>
                </a:solidFill>
              </a:rPr>
              <a:t>Выдают за труд ...</a:t>
            </a:r>
          </a:p>
        </p:txBody>
      </p:sp>
      <p:pic>
        <p:nvPicPr>
          <p:cNvPr id="43012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01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</a:t>
            </a:r>
          </a:p>
        </p:txBody>
      </p:sp>
      <p:sp>
        <p:nvSpPr>
          <p:cNvPr id="3789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89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89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89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89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37900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37901" name="AutoShape 13"/>
          <p:cNvSpPr>
            <a:spLocks noChangeArrowheads="1"/>
          </p:cNvSpPr>
          <p:nvPr/>
        </p:nvSpPr>
        <p:spPr bwMode="auto">
          <a:xfrm rot="10800000">
            <a:off x="5219700" y="4786313"/>
            <a:ext cx="3673475" cy="1235075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endParaRPr lang="ru-RU" altLang="ru-RU" sz="2000" b="1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00000"/>
                </a:solidFill>
                <a:latin typeface="Arial" panose="020B0604020202020204" pitchFamily="34" charset="0"/>
              </a:rPr>
              <a:t>зарплату</a:t>
            </a:r>
          </a:p>
        </p:txBody>
      </p:sp>
      <p:sp>
        <p:nvSpPr>
          <p:cNvPr id="43022" name="Rectangle 18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908" name="Rectangle 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dirty="0">
                <a:latin typeface="Arial" charset="0"/>
              </a:rPr>
              <a:t>Правила игры</a:t>
            </a:r>
          </a:p>
        </p:txBody>
      </p:sp>
      <p:sp>
        <p:nvSpPr>
          <p:cNvPr id="37910" name="Rectangle 2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24597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189288"/>
            <a:ext cx="2519363" cy="220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78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 build="p" animBg="1" autoUpdateAnimBg="0" advAuto="0"/>
      <p:bldP spid="37895" grpId="0" animBg="1" autoUpdateAnimBg="0"/>
      <p:bldP spid="37896" grpId="0" animBg="1" autoUpdateAnimBg="0"/>
      <p:bldP spid="37897" grpId="0" animBg="1" autoUpdateAnimBg="0"/>
      <p:bldP spid="37898" grpId="0" animBg="1" autoUpdateAnimBg="0"/>
      <p:bldP spid="37899" grpId="0" animBg="1" autoUpdateAnimBg="0"/>
      <p:bldP spid="37900" grpId="0" animBg="1" autoUpdateAnimBg="0"/>
      <p:bldP spid="37901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J01892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45060" name="AutoShape 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061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7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95288" y="1773238"/>
            <a:ext cx="8286750" cy="1079500"/>
          </a:xfrm>
          <a:prstGeom prst="rect">
            <a:avLst/>
          </a:prstGeo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sz="3200" b="1" kern="0" dirty="0">
                <a:solidFill>
                  <a:schemeClr val="bg1"/>
                </a:solidFill>
                <a:latin typeface="+mn-lt"/>
              </a:rPr>
              <a:t>Очень вкусная витрина </a:t>
            </a:r>
            <a:br>
              <a:rPr lang="ru-RU" sz="3200" b="1" kern="0" dirty="0">
                <a:solidFill>
                  <a:schemeClr val="bg1"/>
                </a:solidFill>
                <a:latin typeface="+mn-lt"/>
              </a:rPr>
            </a:br>
            <a:r>
              <a:rPr lang="ru-RU" sz="3200" b="1" kern="0" dirty="0">
                <a:solidFill>
                  <a:schemeClr val="bg1"/>
                </a:solidFill>
                <a:latin typeface="+mn-lt"/>
              </a:rPr>
              <a:t>Овощного ...</a:t>
            </a:r>
          </a:p>
        </p:txBody>
      </p:sp>
      <p:sp>
        <p:nvSpPr>
          <p:cNvPr id="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068" name="Rectangle 18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dirty="0">
                <a:latin typeface="Arial" charset="0"/>
              </a:rPr>
              <a:t>Правила игры</a:t>
            </a:r>
          </a:p>
        </p:txBody>
      </p:sp>
      <p:sp>
        <p:nvSpPr>
          <p:cNvPr id="16" name="Rectangle 22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sp useBgFill="1">
        <p:nvSpPr>
          <p:cNvPr id="17" name="Rectangle 12"/>
          <p:cNvSpPr>
            <a:spLocks noChangeArrowheads="1"/>
          </p:cNvSpPr>
          <p:nvPr/>
        </p:nvSpPr>
        <p:spPr bwMode="auto">
          <a:xfrm>
            <a:off x="4572000" y="3429000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18" name="AutoShape 13"/>
          <p:cNvSpPr>
            <a:spLocks noChangeArrowheads="1"/>
          </p:cNvSpPr>
          <p:nvPr/>
        </p:nvSpPr>
        <p:spPr bwMode="auto">
          <a:xfrm rot="10800000">
            <a:off x="5580063" y="4581525"/>
            <a:ext cx="3135312" cy="1277938"/>
          </a:xfrm>
          <a:prstGeom prst="wedgeRectCallout">
            <a:avLst>
              <a:gd name="adj1" fmla="val -463"/>
              <a:gd name="adj2" fmla="val 8866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b="1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00000"/>
                </a:solidFill>
                <a:latin typeface="Arial" panose="020B0604020202020204" pitchFamily="34" charset="0"/>
              </a:rPr>
              <a:t>магазина</a:t>
            </a:r>
            <a:r>
              <a:rPr lang="ru-RU" altLang="ru-RU" sz="2000" b="1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45077" name="Picture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3068638"/>
            <a:ext cx="3503613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8" grpId="0" build="p" animBg="1" autoUpdateAnimBg="0" advAuto="0"/>
      <p:bldP spid="9" grpId="0" animBg="1" autoUpdateAnimBg="0"/>
      <p:bldP spid="10" grpId="0" animBg="1" autoUpdateAnimBg="0"/>
      <p:bldP spid="11" grpId="0" animBg="1" autoUpdateAnimBg="0"/>
      <p:bldP spid="12" grpId="0" animBg="1" autoUpdateAnimBg="0"/>
      <p:bldP spid="13" grpId="0" animBg="1" autoUpdateAnimBg="0"/>
      <p:bldP spid="17" grpId="0" animBg="1" autoUpdateAnimBg="0"/>
      <p:bldP spid="1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785938"/>
            <a:ext cx="8643938" cy="1138237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smtClean="0">
                <a:solidFill>
                  <a:schemeClr val="bg1"/>
                </a:solidFill>
              </a:rPr>
              <a:t> Сколько купили вы колбасы, </a:t>
            </a:r>
          </a:p>
          <a:p>
            <a:pPr algn="ctr" eaLnBrk="1" hangingPunct="1">
              <a:buFontTx/>
              <a:buNone/>
            </a:pPr>
            <a:r>
              <a:rPr lang="ru-RU" altLang="ru-RU" b="1" smtClean="0">
                <a:solidFill>
                  <a:schemeClr val="bg1"/>
                </a:solidFill>
              </a:rPr>
              <a:t>Стрелкой покажут вам точно…</a:t>
            </a:r>
          </a:p>
        </p:txBody>
      </p:sp>
      <p:pic>
        <p:nvPicPr>
          <p:cNvPr id="46084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08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11</a:t>
            </a:r>
          </a:p>
        </p:txBody>
      </p:sp>
      <p:sp>
        <p:nvSpPr>
          <p:cNvPr id="3994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94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94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94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94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39948" name="Rectangle 12"/>
          <p:cNvSpPr>
            <a:spLocks noChangeArrowheads="1"/>
          </p:cNvSpPr>
          <p:nvPr/>
        </p:nvSpPr>
        <p:spPr bwMode="auto">
          <a:xfrm>
            <a:off x="4464050" y="3141663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39949" name="AutoShape 13"/>
          <p:cNvSpPr>
            <a:spLocks noChangeArrowheads="1"/>
          </p:cNvSpPr>
          <p:nvPr/>
        </p:nvSpPr>
        <p:spPr bwMode="auto">
          <a:xfrm rot="10800000">
            <a:off x="5435600" y="4292600"/>
            <a:ext cx="3349625" cy="1296988"/>
          </a:xfrm>
          <a:prstGeom prst="wedgeRectCallout">
            <a:avLst>
              <a:gd name="adj1" fmla="val -5278"/>
              <a:gd name="adj2" fmla="val 83523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b="1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00000"/>
                </a:solidFill>
                <a:latin typeface="Arial" panose="020B0604020202020204" pitchFamily="34" charset="0"/>
              </a:rPr>
              <a:t>весы</a:t>
            </a:r>
          </a:p>
        </p:txBody>
      </p:sp>
      <p:sp>
        <p:nvSpPr>
          <p:cNvPr id="46094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955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3995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26647" name="Picture 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3141663"/>
            <a:ext cx="2303463" cy="230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99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  <p:bldP spid="39939" grpId="0" build="p" animBg="1" autoUpdateAnimBg="0" advAuto="0"/>
      <p:bldP spid="39943" grpId="0" animBg="1" autoUpdateAnimBg="0"/>
      <p:bldP spid="39944" grpId="0" animBg="1" autoUpdateAnimBg="0"/>
      <p:bldP spid="39945" grpId="0" animBg="1" autoUpdateAnimBg="0"/>
      <p:bldP spid="39946" grpId="0" animBg="1" autoUpdateAnimBg="0"/>
      <p:bldP spid="39947" grpId="0" animBg="1" autoUpdateAnimBg="0"/>
      <p:bldP spid="39948" grpId="0" animBg="1" autoUpdateAnimBg="0"/>
      <p:bldP spid="39949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785938"/>
            <a:ext cx="8501062" cy="1714500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ru-RU" altLang="ru-RU" sz="3600" b="1" smtClean="0">
                <a:solidFill>
                  <a:schemeClr val="bg1"/>
                </a:solidFill>
              </a:rPr>
              <a:t>Мебель, хлеб и огурцы </a:t>
            </a:r>
          </a:p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ru-RU" altLang="ru-RU" sz="3600" b="1" smtClean="0">
                <a:solidFill>
                  <a:schemeClr val="bg1"/>
                </a:solidFill>
              </a:rPr>
              <a:t>Продают нам ...</a:t>
            </a:r>
          </a:p>
        </p:txBody>
      </p:sp>
      <p:pic>
        <p:nvPicPr>
          <p:cNvPr id="48132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13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19</a:t>
            </a:r>
          </a:p>
        </p:txBody>
      </p:sp>
      <p:sp>
        <p:nvSpPr>
          <p:cNvPr id="4096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96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96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97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97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40972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40973" name="AutoShape 13"/>
          <p:cNvSpPr>
            <a:spLocks noChangeArrowheads="1"/>
          </p:cNvSpPr>
          <p:nvPr/>
        </p:nvSpPr>
        <p:spPr bwMode="auto">
          <a:xfrm rot="10800000">
            <a:off x="5076825" y="4797425"/>
            <a:ext cx="3455988" cy="989013"/>
          </a:xfrm>
          <a:prstGeom prst="wedgeRectCallout">
            <a:avLst>
              <a:gd name="adj1" fmla="val -7144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продавцы</a:t>
            </a:r>
            <a:r>
              <a:rPr lang="ru-RU" altLang="ru-RU" sz="2800" b="1">
                <a:solidFill>
                  <a:srgbClr val="CC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8142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979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4098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27670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088" y="3665538"/>
            <a:ext cx="2849562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  <p:bldP spid="40963" grpId="0" build="p" animBg="1" autoUpdateAnimBg="0" advAuto="0"/>
      <p:bldP spid="40967" grpId="0" animBg="1" autoUpdateAnimBg="0"/>
      <p:bldP spid="40968" grpId="0" animBg="1" autoUpdateAnimBg="0"/>
      <p:bldP spid="40969" grpId="0" animBg="1" autoUpdateAnimBg="0"/>
      <p:bldP spid="40970" grpId="0" animBg="1" autoUpdateAnimBg="0"/>
      <p:bldP spid="40971" grpId="0" animBg="1" autoUpdateAnimBg="0"/>
      <p:bldP spid="40972" grpId="0" animBg="1" autoUpdateAnimBg="0"/>
      <p:bldP spid="40973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785938"/>
            <a:ext cx="8358188" cy="1211262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600" b="1" smtClean="0">
                <a:solidFill>
                  <a:schemeClr val="bg1"/>
                </a:solidFill>
              </a:rPr>
              <a:t>За сметану, хлеб и сыр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600" b="1" smtClean="0">
                <a:solidFill>
                  <a:schemeClr val="bg1"/>
                </a:solidFill>
              </a:rPr>
              <a:t>В кассе чек пробьёт ...</a:t>
            </a:r>
          </a:p>
        </p:txBody>
      </p:sp>
      <p:pic>
        <p:nvPicPr>
          <p:cNvPr id="50180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18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23</a:t>
            </a:r>
          </a:p>
        </p:txBody>
      </p:sp>
      <p:sp>
        <p:nvSpPr>
          <p:cNvPr id="4199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99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99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99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99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41996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41997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131888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кассир</a:t>
            </a:r>
          </a:p>
        </p:txBody>
      </p:sp>
      <p:sp>
        <p:nvSpPr>
          <p:cNvPr id="50190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003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4200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28694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13" y="3087688"/>
            <a:ext cx="2408237" cy="240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  <p:bldP spid="41987" grpId="0" build="p" animBg="1" autoUpdateAnimBg="0" advAuto="0"/>
      <p:bldP spid="41991" grpId="0" animBg="1" autoUpdateAnimBg="0"/>
      <p:bldP spid="41992" grpId="0" animBg="1" autoUpdateAnimBg="0"/>
      <p:bldP spid="41993" grpId="0" animBg="1" autoUpdateAnimBg="0"/>
      <p:bldP spid="41994" grpId="0" animBg="1" autoUpdateAnimBg="0"/>
      <p:bldP spid="41995" grpId="0" animBg="1" autoUpdateAnimBg="0"/>
      <p:bldP spid="41996" grpId="0" animBg="1" autoUpdateAnimBg="0"/>
      <p:bldP spid="41997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714500"/>
            <a:ext cx="8429625" cy="1785938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  <a:miter lim="800000"/>
            <a:headEnd/>
            <a:tailEnd/>
          </a:ln>
        </p:spPr>
        <p:txBody>
          <a:bodyPr rtlCol="0">
            <a:normAutofit fontScale="92500"/>
          </a:bodyPr>
          <a:lstStyle/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4000" b="1" smtClean="0">
                <a:solidFill>
                  <a:schemeClr val="bg1"/>
                </a:solidFill>
              </a:rPr>
              <a:t>Дела у нас пойдут на лад: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4000" b="1" smtClean="0">
                <a:solidFill>
                  <a:schemeClr val="bg1"/>
                </a:solidFill>
              </a:rPr>
              <a:t>Мы в лучший банк внесли свой ... </a:t>
            </a:r>
          </a:p>
        </p:txBody>
      </p:sp>
      <p:pic>
        <p:nvPicPr>
          <p:cNvPr id="52228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9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23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27</a:t>
            </a:r>
          </a:p>
        </p:txBody>
      </p:sp>
      <p:sp>
        <p:nvSpPr>
          <p:cNvPr id="4301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01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01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01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01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43020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43021" name="AutoShape 13"/>
          <p:cNvSpPr>
            <a:spLocks noChangeArrowheads="1"/>
          </p:cNvSpPr>
          <p:nvPr/>
        </p:nvSpPr>
        <p:spPr bwMode="auto">
          <a:xfrm rot="10800000">
            <a:off x="5072063" y="4786313"/>
            <a:ext cx="3816350" cy="1295400"/>
          </a:xfrm>
          <a:prstGeom prst="wedgeRectCallout">
            <a:avLst>
              <a:gd name="adj1" fmla="val 79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вклад</a:t>
            </a:r>
          </a:p>
        </p:txBody>
      </p:sp>
      <p:sp>
        <p:nvSpPr>
          <p:cNvPr id="52238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027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430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29717" name="Picture 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3654425"/>
            <a:ext cx="2860675" cy="190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430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build="p" animBg="1" autoUpdateAnimBg="0" advAuto="0"/>
      <p:bldP spid="43015" grpId="0" animBg="1" autoUpdateAnimBg="0"/>
      <p:bldP spid="43016" grpId="0" animBg="1" autoUpdateAnimBg="0"/>
      <p:bldP spid="43017" grpId="0" animBg="1" autoUpdateAnimBg="0"/>
      <p:bldP spid="43018" grpId="0" animBg="1" autoUpdateAnimBg="0"/>
      <p:bldP spid="43019" grpId="0" animBg="1" autoUpdateAnimBg="0"/>
      <p:bldP spid="43020" grpId="0" animBg="1" autoUpdateAnimBg="0"/>
      <p:bldP spid="43021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5543" y="1530420"/>
            <a:ext cx="8532913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«Если хочешь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быть богатым, 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нужно быть 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финансово грамотным»</a:t>
            </a:r>
          </a:p>
        </p:txBody>
      </p:sp>
      <p:sp>
        <p:nvSpPr>
          <p:cNvPr id="19459" name="Прямоугольник 6"/>
          <p:cNvSpPr>
            <a:spLocks noChangeArrowheads="1"/>
          </p:cNvSpPr>
          <p:nvPr/>
        </p:nvSpPr>
        <p:spPr bwMode="auto">
          <a:xfrm>
            <a:off x="4927600" y="5580063"/>
            <a:ext cx="3887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>
                <a:solidFill>
                  <a:schemeClr val="tx1"/>
                </a:solidFill>
                <a:latin typeface="Arial" panose="020B0604020202020204" pitchFamily="34" charset="0"/>
              </a:rPr>
              <a:t>Роберт Кийосаки </a:t>
            </a:r>
          </a:p>
        </p:txBody>
      </p:sp>
      <p:sp>
        <p:nvSpPr>
          <p:cNvPr id="2" name="Управляющая кнопка: возврат 1">
            <a:hlinkClick r:id="rId2" action="ppaction://hlinksldjump" highlightClick="1"/>
          </p:cNvPr>
          <p:cNvSpPr/>
          <p:nvPr/>
        </p:nvSpPr>
        <p:spPr bwMode="auto">
          <a:xfrm>
            <a:off x="7092280" y="6309320"/>
            <a:ext cx="1008112" cy="432048"/>
          </a:xfrm>
          <a:prstGeom prst="actionButtonReturn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785938"/>
            <a:ext cx="8358188" cy="1571625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  <a:miter lim="800000"/>
            <a:headEnd/>
            <a:tailEnd/>
          </a:ln>
        </p:spPr>
        <p:txBody>
          <a:bodyPr rtlCol="0">
            <a:normAutofit lnSpcReduction="10000"/>
          </a:bodyPr>
          <a:lstStyle/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4000" b="1" smtClean="0">
                <a:solidFill>
                  <a:schemeClr val="bg1"/>
                </a:solidFill>
              </a:rPr>
              <a:t>Приносить доходы стал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4000" b="1" smtClean="0">
                <a:solidFill>
                  <a:schemeClr val="bg1"/>
                </a:solidFill>
              </a:rPr>
              <a:t>В банке папин ...</a:t>
            </a:r>
          </a:p>
        </p:txBody>
      </p:sp>
      <p:pic>
        <p:nvPicPr>
          <p:cNvPr id="54276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27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31</a:t>
            </a:r>
          </a:p>
        </p:txBody>
      </p:sp>
      <p:sp>
        <p:nvSpPr>
          <p:cNvPr id="4403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04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04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04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04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44044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44045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84550" cy="1295400"/>
          </a:xfrm>
          <a:prstGeom prst="wedgeRectCallout">
            <a:avLst>
              <a:gd name="adj1" fmla="val -4083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капитал</a:t>
            </a:r>
          </a:p>
        </p:txBody>
      </p:sp>
      <p:sp>
        <p:nvSpPr>
          <p:cNvPr id="54286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051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4405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30742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3429000"/>
            <a:ext cx="2678112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utoUpdateAnimBg="0"/>
      <p:bldP spid="44035" grpId="0" build="p" animBg="1" autoUpdateAnimBg="0" advAuto="0"/>
      <p:bldP spid="44039" grpId="0" animBg="1" autoUpdateAnimBg="0"/>
      <p:bldP spid="44040" grpId="0" animBg="1" autoUpdateAnimBg="0"/>
      <p:bldP spid="44041" grpId="0" animBg="1" autoUpdateAnimBg="0"/>
      <p:bldP spid="44042" grpId="0" animBg="1" autoUpdateAnimBg="0"/>
      <p:bldP spid="44043" grpId="0" animBg="1" autoUpdateAnimBg="0"/>
      <p:bldP spid="44044" grpId="0" animBg="1" autoUpdateAnimBg="0"/>
      <p:bldP spid="4404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714500"/>
            <a:ext cx="8429625" cy="1785938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ru-RU" altLang="ru-RU" sz="4000" b="1" smtClean="0">
                <a:solidFill>
                  <a:schemeClr val="bg1"/>
                </a:solidFill>
              </a:rPr>
              <a:t>Чтобы дом купить я смог,</a:t>
            </a:r>
          </a:p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ru-RU" altLang="ru-RU" sz="4000" b="1" smtClean="0">
                <a:solidFill>
                  <a:schemeClr val="bg1"/>
                </a:solidFill>
              </a:rPr>
              <a:t>Взял кредит, внеся ... </a:t>
            </a:r>
          </a:p>
        </p:txBody>
      </p:sp>
      <p:pic>
        <p:nvPicPr>
          <p:cNvPr id="56324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632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35</a:t>
            </a:r>
          </a:p>
        </p:txBody>
      </p:sp>
      <p:sp>
        <p:nvSpPr>
          <p:cNvPr id="4506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06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06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06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06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45068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45069" name="AutoShape 13"/>
          <p:cNvSpPr>
            <a:spLocks noChangeArrowheads="1"/>
          </p:cNvSpPr>
          <p:nvPr/>
        </p:nvSpPr>
        <p:spPr bwMode="auto">
          <a:xfrm rot="10800000">
            <a:off x="5357813" y="4857750"/>
            <a:ext cx="3311525" cy="11430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 залог</a:t>
            </a:r>
          </a:p>
        </p:txBody>
      </p:sp>
      <p:sp>
        <p:nvSpPr>
          <p:cNvPr id="56334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075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4507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31768" name="Picture 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3695700"/>
            <a:ext cx="26289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450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59" grpId="0" build="p" animBg="1" autoUpdateAnimBg="0" advAuto="0"/>
      <p:bldP spid="45063" grpId="0" animBg="1" autoUpdateAnimBg="0"/>
      <p:bldP spid="45064" grpId="0" animBg="1" autoUpdateAnimBg="0"/>
      <p:bldP spid="45065" grpId="0" animBg="1" autoUpdateAnimBg="0"/>
      <p:bldP spid="45066" grpId="0" animBg="1" autoUpdateAnimBg="0"/>
      <p:bldP spid="45067" grpId="0" animBg="1" autoUpdateAnimBg="0"/>
      <p:bldP spid="45068" grpId="0" animBg="1" autoUpdateAnimBg="0"/>
      <p:bldP spid="4506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692275"/>
            <a:ext cx="8607425" cy="1658938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  <a:miter lim="800000"/>
            <a:headEnd/>
            <a:tailEnd/>
          </a:ln>
        </p:spPr>
        <p:txBody>
          <a:bodyPr rtlCol="0">
            <a:normAutofit lnSpcReduction="10000"/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4000" b="1" smtClean="0">
                <a:solidFill>
                  <a:srgbClr val="336600"/>
                </a:solidFill>
              </a:rPr>
              <a:t>В банке для всех вас висит прокламация: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4000" b="1" smtClean="0">
                <a:solidFill>
                  <a:srgbClr val="336600"/>
                </a:solidFill>
              </a:rPr>
              <a:t>«Деньги в кубышках съедает ...» </a:t>
            </a:r>
          </a:p>
        </p:txBody>
      </p:sp>
      <p:pic>
        <p:nvPicPr>
          <p:cNvPr id="58372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37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</a:t>
            </a:r>
          </a:p>
        </p:txBody>
      </p:sp>
      <p:sp>
        <p:nvSpPr>
          <p:cNvPr id="4608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08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08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09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09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46092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46093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инфляция</a:t>
            </a:r>
          </a:p>
        </p:txBody>
      </p:sp>
      <p:sp>
        <p:nvSpPr>
          <p:cNvPr id="58382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099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4610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32791" name="Picture 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490913"/>
            <a:ext cx="2670175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utoUpdateAnimBg="0"/>
      <p:bldP spid="46083" grpId="0" build="p" animBg="1" autoUpdateAnimBg="0" advAuto="0"/>
      <p:bldP spid="46087" grpId="0" animBg="1" autoUpdateAnimBg="0"/>
      <p:bldP spid="46088" grpId="0" animBg="1" autoUpdateAnimBg="0"/>
      <p:bldP spid="46089" grpId="0" animBg="1" autoUpdateAnimBg="0"/>
      <p:bldP spid="46090" grpId="0" animBg="1" autoUpdateAnimBg="0"/>
      <p:bldP spid="46091" grpId="0" animBg="1" autoUpdateAnimBg="0"/>
      <p:bldP spid="46092" grpId="0" animBg="1" autoUpdateAnimBg="0"/>
      <p:bldP spid="46093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14500"/>
            <a:ext cx="8286750" cy="1354138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3600" b="1" smtClean="0">
                <a:solidFill>
                  <a:srgbClr val="336600"/>
                </a:solidFill>
              </a:rPr>
              <a:t>Мебель купили, одежду, посуду.</a:t>
            </a:r>
            <a:br>
              <a:rPr lang="ru-RU" altLang="ru-RU" sz="3600" b="1" smtClean="0">
                <a:solidFill>
                  <a:srgbClr val="336600"/>
                </a:solidFill>
              </a:rPr>
            </a:br>
            <a:r>
              <a:rPr lang="ru-RU" altLang="ru-RU" sz="3600" b="1" smtClean="0">
                <a:solidFill>
                  <a:srgbClr val="336600"/>
                </a:solidFill>
              </a:rPr>
              <a:t>Брали для этого в банке мы ... </a:t>
            </a:r>
          </a:p>
        </p:txBody>
      </p:sp>
      <p:pic>
        <p:nvPicPr>
          <p:cNvPr id="60420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1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42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6</a:t>
            </a:r>
          </a:p>
        </p:txBody>
      </p:sp>
      <p:sp>
        <p:nvSpPr>
          <p:cNvPr id="4711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11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11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11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11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47116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47117" name="AutoShape 13"/>
          <p:cNvSpPr>
            <a:spLocks noChangeArrowheads="1"/>
          </p:cNvSpPr>
          <p:nvPr/>
        </p:nvSpPr>
        <p:spPr bwMode="auto">
          <a:xfrm rot="10800000">
            <a:off x="5000625" y="4857750"/>
            <a:ext cx="3889375" cy="785813"/>
          </a:xfrm>
          <a:prstGeom prst="wedgeRectCallout">
            <a:avLst>
              <a:gd name="adj1" fmla="val -861"/>
              <a:gd name="adj2" fmla="val 89806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00000"/>
                </a:solidFill>
                <a:latin typeface="Arial" panose="020B0604020202020204" pitchFamily="34" charset="0"/>
              </a:rPr>
              <a:t>ссуду</a:t>
            </a:r>
          </a:p>
        </p:txBody>
      </p:sp>
      <p:sp>
        <p:nvSpPr>
          <p:cNvPr id="60430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123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471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33815" name="Picture 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3248025"/>
            <a:ext cx="3009900" cy="225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4710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07" grpId="0" build="p" animBg="1" autoUpdateAnimBg="0" advAuto="0"/>
      <p:bldP spid="47111" grpId="0" animBg="1" autoUpdateAnimBg="0"/>
      <p:bldP spid="47112" grpId="0" animBg="1" autoUpdateAnimBg="0"/>
      <p:bldP spid="47113" grpId="0" animBg="1" autoUpdateAnimBg="0"/>
      <p:bldP spid="47114" grpId="0" animBg="1" autoUpdateAnimBg="0"/>
      <p:bldP spid="47115" grpId="0" animBg="1" autoUpdateAnimBg="0"/>
      <p:bldP spid="47116" grpId="0" animBg="1" autoUpdateAnimBg="0"/>
      <p:bldP spid="47117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73238"/>
            <a:ext cx="8215312" cy="1223962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rgbClr val="336600"/>
                </a:solidFill>
              </a:rPr>
              <a:t>Чтобы партнёров не мучили споры,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rgbClr val="336600"/>
                </a:solidFill>
              </a:rPr>
              <a:t>Пишут юристы для них ... </a:t>
            </a:r>
          </a:p>
        </p:txBody>
      </p:sp>
      <p:pic>
        <p:nvPicPr>
          <p:cNvPr id="62468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9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47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10</a:t>
            </a:r>
          </a:p>
        </p:txBody>
      </p:sp>
      <p:sp>
        <p:nvSpPr>
          <p:cNvPr id="4813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13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13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13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13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48140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48141" name="AutoShape 13"/>
          <p:cNvSpPr>
            <a:spLocks noChangeArrowheads="1"/>
          </p:cNvSpPr>
          <p:nvPr/>
        </p:nvSpPr>
        <p:spPr bwMode="auto">
          <a:xfrm rot="10800000">
            <a:off x="5148263" y="4581525"/>
            <a:ext cx="3311525" cy="1204913"/>
          </a:xfrm>
          <a:prstGeom prst="wedgeRectCallout">
            <a:avLst>
              <a:gd name="adj1" fmla="val -5278"/>
              <a:gd name="adj2" fmla="val 65861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CC0000"/>
                </a:solidFill>
                <a:latin typeface="Arial" panose="020B0604020202020204" pitchFamily="34" charset="0"/>
              </a:rPr>
              <a:t>договоры                                                                                                                        </a:t>
            </a:r>
          </a:p>
        </p:txBody>
      </p:sp>
      <p:sp>
        <p:nvSpPr>
          <p:cNvPr id="62478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147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4814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34838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8" y="3071813"/>
            <a:ext cx="316865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481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utoUpdateAnimBg="0"/>
      <p:bldP spid="48131" grpId="0" build="p" animBg="1" autoUpdateAnimBg="0" advAuto="0"/>
      <p:bldP spid="48135" grpId="0" animBg="1" autoUpdateAnimBg="0"/>
      <p:bldP spid="48136" grpId="0" animBg="1" autoUpdateAnimBg="0"/>
      <p:bldP spid="48137" grpId="0" animBg="1" autoUpdateAnimBg="0"/>
      <p:bldP spid="48138" grpId="0" animBg="1" autoUpdateAnimBg="0"/>
      <p:bldP spid="48139" grpId="0" animBg="1" autoUpdateAnimBg="0"/>
      <p:bldP spid="48140" grpId="0" animBg="1" autoUpdateAnimBg="0"/>
      <p:bldP spid="48141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85938"/>
            <a:ext cx="8358187" cy="171450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600" b="1" smtClean="0">
                <a:solidFill>
                  <a:srgbClr val="336600"/>
                </a:solidFill>
              </a:rPr>
              <a:t>На рубль - копейки, на доллары - центы,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600" b="1" smtClean="0">
                <a:solidFill>
                  <a:srgbClr val="336600"/>
                </a:solidFill>
              </a:rPr>
              <a:t>Бегут-набегают в банке ... </a:t>
            </a:r>
          </a:p>
        </p:txBody>
      </p:sp>
      <p:pic>
        <p:nvPicPr>
          <p:cNvPr id="64516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7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451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18</a:t>
            </a:r>
          </a:p>
        </p:txBody>
      </p:sp>
      <p:sp>
        <p:nvSpPr>
          <p:cNvPr id="4915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16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16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16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16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49164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49165" name="AutoShape 13"/>
          <p:cNvSpPr>
            <a:spLocks noChangeArrowheads="1"/>
          </p:cNvSpPr>
          <p:nvPr/>
        </p:nvSpPr>
        <p:spPr bwMode="auto">
          <a:xfrm rot="10800000">
            <a:off x="5219700" y="4929188"/>
            <a:ext cx="3744913" cy="803275"/>
          </a:xfrm>
          <a:prstGeom prst="wedgeRectCallout">
            <a:avLst>
              <a:gd name="adj1" fmla="val -907"/>
              <a:gd name="adj2" fmla="val 102273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CC0000"/>
                </a:solidFill>
                <a:latin typeface="Arial" panose="020B0604020202020204" pitchFamily="34" charset="0"/>
              </a:rPr>
              <a:t>проценты</a:t>
            </a:r>
          </a:p>
        </p:txBody>
      </p:sp>
      <p:sp>
        <p:nvSpPr>
          <p:cNvPr id="64526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171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4917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35862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088" y="3611563"/>
            <a:ext cx="23907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491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  <p:bldP spid="49155" grpId="0" build="p" animBg="1" autoUpdateAnimBg="0" advAuto="0"/>
      <p:bldP spid="49159" grpId="0" animBg="1" autoUpdateAnimBg="0"/>
      <p:bldP spid="49160" grpId="0" animBg="1" autoUpdateAnimBg="0"/>
      <p:bldP spid="49161" grpId="0" animBg="1" autoUpdateAnimBg="0"/>
      <p:bldP spid="49162" grpId="0" animBg="1" autoUpdateAnimBg="0"/>
      <p:bldP spid="49163" grpId="0" animBg="1" autoUpdateAnimBg="0"/>
      <p:bldP spid="49164" grpId="0" animBg="1" autoUpdateAnimBg="0"/>
      <p:bldP spid="49165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714500"/>
            <a:ext cx="8501062" cy="164465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ru-RU" altLang="ru-RU" b="1" smtClean="0">
                <a:solidFill>
                  <a:srgbClr val="336600"/>
                </a:solidFill>
              </a:rPr>
              <a:t>Из какого аппарата</a:t>
            </a:r>
          </a:p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ru-RU" altLang="ru-RU" b="1" smtClean="0">
                <a:solidFill>
                  <a:srgbClr val="336600"/>
                </a:solidFill>
              </a:rPr>
              <a:t>Выдаётся нам зарплата? </a:t>
            </a:r>
          </a:p>
        </p:txBody>
      </p:sp>
      <p:pic>
        <p:nvPicPr>
          <p:cNvPr id="66564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656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26</a:t>
            </a:r>
          </a:p>
        </p:txBody>
      </p:sp>
      <p:sp>
        <p:nvSpPr>
          <p:cNvPr id="5018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18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18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18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18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50188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50189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989013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C0000"/>
                </a:solidFill>
                <a:latin typeface="Arial" panose="020B0604020202020204" pitchFamily="34" charset="0"/>
              </a:rPr>
              <a:t>банкомат </a:t>
            </a:r>
          </a:p>
        </p:txBody>
      </p:sp>
      <p:sp>
        <p:nvSpPr>
          <p:cNvPr id="66574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195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5019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36886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25" y="3549650"/>
            <a:ext cx="3076575" cy="203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501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utoUpdateAnimBg="0"/>
      <p:bldP spid="50179" grpId="0" build="p" animBg="1" autoUpdateAnimBg="0" advAuto="0"/>
      <p:bldP spid="50183" grpId="0" animBg="1" autoUpdateAnimBg="0"/>
      <p:bldP spid="50184" grpId="0" animBg="1" autoUpdateAnimBg="0"/>
      <p:bldP spid="50185" grpId="0" animBg="1" autoUpdateAnimBg="0"/>
      <p:bldP spid="50186" grpId="0" animBg="1" autoUpdateAnimBg="0"/>
      <p:bldP spid="50187" grpId="0" animBg="1" autoUpdateAnimBg="0"/>
      <p:bldP spid="50188" grpId="0" animBg="1" autoUpdateAnimBg="0"/>
      <p:bldP spid="50189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14500"/>
            <a:ext cx="8286750" cy="164465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  <a:miter lim="800000"/>
            <a:headEnd/>
            <a:tailEnd/>
          </a:ln>
        </p:spPr>
        <p:txBody>
          <a:bodyPr rtlCol="0">
            <a:normAutofit fontScale="92500" lnSpcReduction="200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2400" b="1" smtClean="0">
                <a:solidFill>
                  <a:srgbClr val="336600"/>
                </a:solidFill>
              </a:rPr>
              <a:t>Дядя Коля – нумизмат.</a:t>
            </a:r>
            <a:br>
              <a:rPr lang="ru-RU" altLang="ru-RU" sz="2400" b="1" smtClean="0">
                <a:solidFill>
                  <a:srgbClr val="336600"/>
                </a:solidFill>
              </a:rPr>
            </a:br>
            <a:r>
              <a:rPr lang="ru-RU" altLang="ru-RU" sz="2400" b="1" smtClean="0">
                <a:solidFill>
                  <a:srgbClr val="336600"/>
                </a:solidFill>
              </a:rPr>
              <a:t> Значит, каждый экспонат,</a:t>
            </a:r>
            <a:br>
              <a:rPr lang="ru-RU" altLang="ru-RU" sz="2400" b="1" smtClean="0">
                <a:solidFill>
                  <a:srgbClr val="336600"/>
                </a:solidFill>
              </a:rPr>
            </a:br>
            <a:r>
              <a:rPr lang="ru-RU" altLang="ru-RU" sz="2400" b="1" smtClean="0">
                <a:solidFill>
                  <a:srgbClr val="336600"/>
                </a:solidFill>
              </a:rPr>
              <a:t>Я скажу вам по секрету,</a:t>
            </a:r>
            <a:br>
              <a:rPr lang="ru-RU" altLang="ru-RU" sz="2400" b="1" smtClean="0">
                <a:solidFill>
                  <a:srgbClr val="336600"/>
                </a:solidFill>
              </a:rPr>
            </a:br>
            <a:r>
              <a:rPr lang="ru-RU" altLang="ru-RU" sz="2400" b="1" smtClean="0">
                <a:solidFill>
                  <a:srgbClr val="336600"/>
                </a:solidFill>
              </a:rPr>
              <a:t>Называется…</a:t>
            </a:r>
            <a:br>
              <a:rPr lang="ru-RU" altLang="ru-RU" sz="2400" b="1" smtClean="0">
                <a:solidFill>
                  <a:srgbClr val="336600"/>
                </a:solidFill>
              </a:rPr>
            </a:br>
            <a:endParaRPr lang="ru-RU" altLang="ru-RU" sz="3600" b="1" smtClean="0">
              <a:solidFill>
                <a:srgbClr val="336600"/>
              </a:solidFill>
            </a:endParaRPr>
          </a:p>
        </p:txBody>
      </p:sp>
      <p:pic>
        <p:nvPicPr>
          <p:cNvPr id="68612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3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861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29</a:t>
            </a:r>
          </a:p>
        </p:txBody>
      </p:sp>
      <p:sp>
        <p:nvSpPr>
          <p:cNvPr id="5120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20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20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2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2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51212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51213" name="AutoShape 13"/>
          <p:cNvSpPr>
            <a:spLocks noChangeArrowheads="1"/>
          </p:cNvSpPr>
          <p:nvPr/>
        </p:nvSpPr>
        <p:spPr bwMode="auto">
          <a:xfrm rot="10800000">
            <a:off x="4932363" y="4797425"/>
            <a:ext cx="4032250" cy="1131888"/>
          </a:xfrm>
          <a:prstGeom prst="wedgeRectCallout">
            <a:avLst>
              <a:gd name="adj1" fmla="val -829"/>
              <a:gd name="adj2" fmla="val 81861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монета</a:t>
            </a:r>
          </a:p>
        </p:txBody>
      </p:sp>
      <p:sp>
        <p:nvSpPr>
          <p:cNvPr id="68622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219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512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37910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3503613"/>
            <a:ext cx="2057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512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3" grpId="0" build="p" animBg="1" autoUpdateAnimBg="0" advAuto="0"/>
      <p:bldP spid="51207" grpId="0" animBg="1" autoUpdateAnimBg="0"/>
      <p:bldP spid="51208" grpId="0" animBg="1" autoUpdateAnimBg="0"/>
      <p:bldP spid="51209" grpId="0" animBg="1" autoUpdateAnimBg="0"/>
      <p:bldP spid="51210" grpId="0" animBg="1" autoUpdateAnimBg="0"/>
      <p:bldP spid="51211" grpId="0" animBg="1" autoUpdateAnimBg="0"/>
      <p:bldP spid="51212" grpId="0" animBg="1" autoUpdateAnimBg="0"/>
      <p:bldP spid="51213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643063"/>
            <a:ext cx="8286750" cy="257810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smtClean="0">
                <a:solidFill>
                  <a:srgbClr val="003300"/>
                </a:solidFill>
              </a:rPr>
              <a:t>Государственный денежный склад,</a:t>
            </a:r>
          </a:p>
          <a:p>
            <a:pPr algn="ctr" eaLnBrk="1" hangingPunct="1">
              <a:buFontTx/>
              <a:buNone/>
            </a:pPr>
            <a:r>
              <a:rPr lang="ru-RU" altLang="ru-RU" b="1" smtClean="0">
                <a:solidFill>
                  <a:srgbClr val="003300"/>
                </a:solidFill>
              </a:rPr>
              <a:t>Если полон, народ очень рад.</a:t>
            </a:r>
          </a:p>
          <a:p>
            <a:pPr algn="ctr" eaLnBrk="1" hangingPunct="1">
              <a:buFontTx/>
              <a:buNone/>
            </a:pPr>
            <a:r>
              <a:rPr lang="ru-RU" altLang="ru-RU" b="1" smtClean="0">
                <a:solidFill>
                  <a:srgbClr val="003300"/>
                </a:solidFill>
              </a:rPr>
              <a:t>И налоги растут неспроста,</a:t>
            </a:r>
          </a:p>
          <a:p>
            <a:pPr algn="ctr" eaLnBrk="1" hangingPunct="1">
              <a:buFontTx/>
              <a:buNone/>
            </a:pPr>
            <a:r>
              <a:rPr lang="ru-RU" altLang="ru-RU" b="1" smtClean="0">
                <a:solidFill>
                  <a:srgbClr val="003300"/>
                </a:solidFill>
              </a:rPr>
              <a:t>Если вдруг она стала пуста. </a:t>
            </a:r>
          </a:p>
        </p:txBody>
      </p:sp>
      <p:pic>
        <p:nvPicPr>
          <p:cNvPr id="70660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1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066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34</a:t>
            </a:r>
          </a:p>
        </p:txBody>
      </p:sp>
      <p:sp>
        <p:nvSpPr>
          <p:cNvPr id="5223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23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23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23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23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52236" name="Rectangle 12"/>
          <p:cNvSpPr>
            <a:spLocks noChangeArrowheads="1"/>
          </p:cNvSpPr>
          <p:nvPr/>
        </p:nvSpPr>
        <p:spPr bwMode="auto">
          <a:xfrm>
            <a:off x="4660900" y="4437063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52237" name="AutoShape 13"/>
          <p:cNvSpPr>
            <a:spLocks noChangeArrowheads="1"/>
          </p:cNvSpPr>
          <p:nvPr/>
        </p:nvSpPr>
        <p:spPr bwMode="auto">
          <a:xfrm rot="10800000">
            <a:off x="5003800" y="5554663"/>
            <a:ext cx="3744913" cy="530225"/>
          </a:xfrm>
          <a:prstGeom prst="wedgeRectCallout">
            <a:avLst>
              <a:gd name="adj1" fmla="val -3565"/>
              <a:gd name="adj2" fmla="val 132185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 казна</a:t>
            </a:r>
            <a:endParaRPr lang="ru-RU" altLang="ru-RU" sz="30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70670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243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5224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522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  <p:bldP spid="52227" grpId="0" build="p" animBg="1" autoUpdateAnimBg="0" advAuto="0"/>
      <p:bldP spid="52231" grpId="0" animBg="1" autoUpdateAnimBg="0"/>
      <p:bldP spid="52232" grpId="0" animBg="1" autoUpdateAnimBg="0"/>
      <p:bldP spid="52233" grpId="0" animBg="1" autoUpdateAnimBg="0"/>
      <p:bldP spid="52234" grpId="0" animBg="1" autoUpdateAnimBg="0"/>
      <p:bldP spid="52235" grpId="0" animBg="1" autoUpdateAnimBg="0"/>
      <p:bldP spid="52236" grpId="0" animBg="1" autoUpdateAnimBg="0"/>
      <p:bldP spid="52237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177800" y="1592263"/>
            <a:ext cx="8572500" cy="1981200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  <a:miter lim="800000"/>
            <a:headEnd/>
            <a:tailEnd/>
          </a:ln>
        </p:spPr>
        <p:txBody>
          <a:bodyPr rtlCol="0">
            <a:normAutofit fontScale="25000" lnSpcReduction="20000"/>
          </a:bodyPr>
          <a:lstStyle/>
          <a:p>
            <a:pPr algn="ctr" eaLnBrk="1" fontAlgn="auto" hangingPunct="1">
              <a:lnSpc>
                <a:spcPts val="24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b="1" smtClean="0">
                <a:solidFill>
                  <a:srgbClr val="002060"/>
                </a:solidFill>
              </a:rPr>
              <a:t/>
            </a:r>
            <a:br>
              <a:rPr lang="ru-RU" altLang="ru-RU" b="1" smtClean="0">
                <a:solidFill>
                  <a:srgbClr val="002060"/>
                </a:solidFill>
              </a:rPr>
            </a:br>
            <a:r>
              <a:rPr lang="ru-RU" altLang="ru-RU" b="1" smtClean="0">
                <a:solidFill>
                  <a:srgbClr val="002060"/>
                </a:solidFill>
              </a:rPr>
              <a:t>Чтоб хранить свои доходы</a:t>
            </a:r>
          </a:p>
          <a:p>
            <a:pPr algn="ctr" eaLnBrk="1" fontAlgn="auto" hangingPunct="1">
              <a:lnSpc>
                <a:spcPts val="24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b="1" smtClean="0">
                <a:solidFill>
                  <a:srgbClr val="002060"/>
                </a:solidFill>
              </a:rPr>
              <a:t>На карманные расходы,</a:t>
            </a:r>
          </a:p>
          <a:p>
            <a:pPr algn="ctr" eaLnBrk="1" fontAlgn="auto" hangingPunct="1">
              <a:lnSpc>
                <a:spcPts val="24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b="1" smtClean="0">
                <a:solidFill>
                  <a:srgbClr val="002060"/>
                </a:solidFill>
              </a:rPr>
              <a:t>Хрюшка требуется мне,</a:t>
            </a:r>
          </a:p>
          <a:p>
            <a:pPr algn="ctr" eaLnBrk="1" fontAlgn="auto" hangingPunct="1">
              <a:lnSpc>
                <a:spcPts val="24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b="1" smtClean="0">
                <a:solidFill>
                  <a:srgbClr val="002060"/>
                </a:solidFill>
              </a:rPr>
              <a:t>Та, что с дыркой на спине.  </a:t>
            </a:r>
          </a:p>
        </p:txBody>
      </p:sp>
      <p:pic>
        <p:nvPicPr>
          <p:cNvPr id="72708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271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4</a:t>
            </a:r>
          </a:p>
        </p:txBody>
      </p:sp>
      <p:sp>
        <p:nvSpPr>
          <p:cNvPr id="5325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25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25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25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25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53260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53261" name="AutoShape 13"/>
          <p:cNvSpPr>
            <a:spLocks noChangeArrowheads="1"/>
          </p:cNvSpPr>
          <p:nvPr/>
        </p:nvSpPr>
        <p:spPr bwMode="auto">
          <a:xfrm rot="10800000">
            <a:off x="5148263" y="4700588"/>
            <a:ext cx="3311525" cy="936625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C0000"/>
                </a:solidFill>
                <a:latin typeface="Arial" panose="020B0604020202020204" pitchFamily="34" charset="0"/>
              </a:rPr>
              <a:t>копилка</a:t>
            </a:r>
          </a:p>
        </p:txBody>
      </p:sp>
      <p:sp>
        <p:nvSpPr>
          <p:cNvPr id="72718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267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5326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39959" name="Picture 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088" y="3700463"/>
            <a:ext cx="1776412" cy="174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  <p:bldP spid="53251" grpId="0" build="p" animBg="1" autoUpdateAnimBg="0" advAuto="0"/>
      <p:bldP spid="53255" grpId="0" animBg="1" autoUpdateAnimBg="0"/>
      <p:bldP spid="53256" grpId="0" animBg="1" autoUpdateAnimBg="0"/>
      <p:bldP spid="53257" grpId="0" animBg="1" autoUpdateAnimBg="0"/>
      <p:bldP spid="53258" grpId="0" animBg="1" autoUpdateAnimBg="0"/>
      <p:bldP spid="53259" grpId="0" animBg="1" autoUpdateAnimBg="0"/>
      <p:bldP spid="53260" grpId="0" animBg="1" autoUpdateAnimBg="0"/>
      <p:bldP spid="53261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1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916238" y="404813"/>
            <a:ext cx="3384550" cy="28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884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</a:t>
            </a:r>
          </a:p>
        </p:txBody>
      </p:sp>
      <p:sp>
        <p:nvSpPr>
          <p:cNvPr id="2065" name="Rectangle 17">
            <a:hlinkClick r:id="rId4" action="ppaction://hlinksldjump" tooltip="Щёлкни мышкой по кнопке и начнёшь игру &quot;АЛХИМИК&quot;"/>
          </p:cNvPr>
          <p:cNvSpPr>
            <a:spLocks noChangeArrowheads="1"/>
          </p:cNvSpPr>
          <p:nvPr/>
        </p:nvSpPr>
        <p:spPr bwMode="auto">
          <a:xfrm>
            <a:off x="6588125" y="6381750"/>
            <a:ext cx="1420813" cy="287338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dirty="0">
                <a:latin typeface="Arial" charset="0"/>
              </a:rPr>
              <a:t>Начать игру</a:t>
            </a:r>
          </a:p>
        </p:txBody>
      </p:sp>
      <p:sp>
        <p:nvSpPr>
          <p:cNvPr id="20486" name="Text Box 19"/>
          <p:cNvSpPr txBox="1">
            <a:spLocks noChangeArrowheads="1"/>
          </p:cNvSpPr>
          <p:nvPr/>
        </p:nvSpPr>
        <p:spPr bwMode="auto">
          <a:xfrm>
            <a:off x="3881438" y="1773238"/>
            <a:ext cx="5262562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i="1">
                <a:solidFill>
                  <a:srgbClr val="660033"/>
                </a:solidFill>
                <a:latin typeface="Arial" panose="020B0604020202020204" pitchFamily="34" charset="0"/>
              </a:rPr>
              <a:t>1.</a:t>
            </a:r>
            <a:r>
              <a:rPr lang="ru-RU" altLang="ru-RU">
                <a:solidFill>
                  <a:srgbClr val="000099"/>
                </a:solidFill>
                <a:latin typeface="Arial" panose="020B0604020202020204" pitchFamily="34" charset="0"/>
              </a:rPr>
              <a:t> Выбери ячейку с номером и щёлкни по нему мышкой.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i="1">
                <a:solidFill>
                  <a:srgbClr val="660033"/>
                </a:solidFill>
                <a:latin typeface="Arial" panose="020B0604020202020204" pitchFamily="34" charset="0"/>
              </a:rPr>
              <a:t>2.</a:t>
            </a:r>
            <a:r>
              <a:rPr lang="ru-RU" altLang="ru-RU">
                <a:solidFill>
                  <a:srgbClr val="000099"/>
                </a:solidFill>
                <a:latin typeface="Arial" panose="020B0604020202020204" pitchFamily="34" charset="0"/>
              </a:rPr>
              <a:t> Прочитай вопрос.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i="1">
                <a:solidFill>
                  <a:srgbClr val="C00000"/>
                </a:solidFill>
                <a:latin typeface="Arial" panose="020B0604020202020204" pitchFamily="34" charset="0"/>
              </a:rPr>
              <a:t>3</a:t>
            </a:r>
            <a:r>
              <a:rPr lang="ru-RU" altLang="ru-RU" sz="1600" b="1" i="1">
                <a:solidFill>
                  <a:srgbClr val="660033"/>
                </a:solidFill>
                <a:latin typeface="Arial" panose="020B0604020202020204" pitchFamily="34" charset="0"/>
              </a:rPr>
              <a:t>.</a:t>
            </a:r>
            <a:r>
              <a:rPr lang="ru-RU" altLang="ru-RU">
                <a:solidFill>
                  <a:srgbClr val="000099"/>
                </a:solidFill>
                <a:latin typeface="Arial" panose="020B0604020202020204" pitchFamily="34" charset="0"/>
              </a:rPr>
              <a:t> Время на обдумывание – 5 секунд. 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i="1">
                <a:solidFill>
                  <a:srgbClr val="660033"/>
                </a:solidFill>
                <a:latin typeface="Arial" panose="020B0604020202020204" pitchFamily="34" charset="0"/>
              </a:rPr>
              <a:t>4.</a:t>
            </a:r>
            <a:r>
              <a:rPr lang="ru-RU" altLang="ru-RU">
                <a:solidFill>
                  <a:srgbClr val="000099"/>
                </a:solidFill>
                <a:latin typeface="Arial" panose="020B0604020202020204" pitchFamily="34" charset="0"/>
              </a:rPr>
              <a:t> После звукового сигнала дай устный ответ.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i="1">
                <a:solidFill>
                  <a:srgbClr val="C00000"/>
                </a:solidFill>
                <a:latin typeface="Arial" panose="020B0604020202020204" pitchFamily="34" charset="0"/>
              </a:rPr>
              <a:t>5</a:t>
            </a:r>
            <a:r>
              <a:rPr lang="ru-RU" altLang="ru-RU">
                <a:solidFill>
                  <a:srgbClr val="000099"/>
                </a:solidFill>
                <a:latin typeface="Arial" panose="020B0604020202020204" pitchFamily="34" charset="0"/>
              </a:rPr>
              <a:t>. За каждый правильный ответ 10 баллов.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i="1">
                <a:solidFill>
                  <a:srgbClr val="660033"/>
                </a:solidFill>
                <a:latin typeface="Arial" panose="020B0604020202020204" pitchFamily="34" charset="0"/>
              </a:rPr>
              <a:t>6.</a:t>
            </a:r>
            <a:r>
              <a:rPr lang="ru-RU" altLang="ru-RU">
                <a:solidFill>
                  <a:srgbClr val="000099"/>
                </a:solidFill>
                <a:latin typeface="Arial" panose="020B0604020202020204" pitchFamily="34" charset="0"/>
              </a:rPr>
              <a:t> Чтобы узнать правильный ответ, щёлкни мышкой по экрану. 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i="1">
                <a:solidFill>
                  <a:srgbClr val="660033"/>
                </a:solidFill>
                <a:latin typeface="Arial" panose="020B0604020202020204" pitchFamily="34" charset="0"/>
              </a:rPr>
              <a:t>7.</a:t>
            </a:r>
            <a:r>
              <a:rPr lang="ru-RU" altLang="ru-RU">
                <a:solidFill>
                  <a:srgbClr val="000099"/>
                </a:solidFill>
                <a:latin typeface="Arial" panose="020B0604020202020204" pitchFamily="34" charset="0"/>
              </a:rPr>
              <a:t> Чтобы продолжить игру, щёлкни мышкой 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solidFill>
                  <a:srgbClr val="000099"/>
                </a:solidFill>
                <a:latin typeface="Arial" panose="020B0604020202020204" pitchFamily="34" charset="0"/>
              </a:rPr>
              <a:t>по кнопке «Продолжить игру».</a:t>
            </a:r>
          </a:p>
        </p:txBody>
      </p:sp>
      <p:sp>
        <p:nvSpPr>
          <p:cNvPr id="2075" name="Rectangle 2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243888" y="6381750"/>
            <a:ext cx="701675" cy="287338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" charset="0"/>
              </a:rPr>
              <a:t>Выход</a:t>
            </a:r>
          </a:p>
        </p:txBody>
      </p:sp>
      <p:sp>
        <p:nvSpPr>
          <p:cNvPr id="20490" name="WordArt 15"/>
          <p:cNvSpPr>
            <a:spLocks noChangeArrowheads="1" noChangeShapeType="1" noTextEdit="1"/>
          </p:cNvSpPr>
          <p:nvPr/>
        </p:nvSpPr>
        <p:spPr bwMode="auto">
          <a:xfrm>
            <a:off x="1619250" y="836613"/>
            <a:ext cx="6840538" cy="987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884"/>
              </a:avLst>
            </a:prstTxWarp>
          </a:bodyPr>
          <a:lstStyle/>
          <a:p>
            <a:pPr algn="ctr"/>
            <a:r>
              <a:rPr lang="ru-RU" sz="3600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4597A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pic>
        <p:nvPicPr>
          <p:cNvPr id="20491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11"/>
          <a:stretch>
            <a:fillRect/>
          </a:stretch>
        </p:blipFill>
        <p:spPr bwMode="auto">
          <a:xfrm>
            <a:off x="250825" y="2205038"/>
            <a:ext cx="3500438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714500"/>
            <a:ext cx="8858250" cy="1138238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rgbClr val="002060"/>
                </a:solidFill>
              </a:rPr>
              <a:t>Расчёт зарплаты - знать пора -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rgbClr val="002060"/>
                </a:solidFill>
              </a:rPr>
              <a:t>Проводят в срок ... </a:t>
            </a:r>
          </a:p>
        </p:txBody>
      </p:sp>
      <p:pic>
        <p:nvPicPr>
          <p:cNvPr id="74756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475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8</a:t>
            </a:r>
          </a:p>
        </p:txBody>
      </p:sp>
      <p:sp>
        <p:nvSpPr>
          <p:cNvPr id="5427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28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28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28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28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54284" name="Rectangle 12"/>
          <p:cNvSpPr>
            <a:spLocks noChangeArrowheads="1"/>
          </p:cNvSpPr>
          <p:nvPr/>
        </p:nvSpPr>
        <p:spPr bwMode="auto">
          <a:xfrm>
            <a:off x="4572000" y="3165475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54285" name="AutoShape 13"/>
          <p:cNvSpPr>
            <a:spLocks noChangeArrowheads="1"/>
          </p:cNvSpPr>
          <p:nvPr/>
        </p:nvSpPr>
        <p:spPr bwMode="auto">
          <a:xfrm rot="10800000">
            <a:off x="5113338" y="4243388"/>
            <a:ext cx="3311525" cy="13462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бухгалтера</a:t>
            </a:r>
          </a:p>
        </p:txBody>
      </p:sp>
      <p:sp>
        <p:nvSpPr>
          <p:cNvPr id="74766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291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5429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40982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2997200"/>
            <a:ext cx="348932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  <p:bldP spid="54275" grpId="0" build="p" animBg="1" autoUpdateAnimBg="0" advAuto="0"/>
      <p:bldP spid="54279" grpId="0" animBg="1" autoUpdateAnimBg="0"/>
      <p:bldP spid="54280" grpId="0" animBg="1" autoUpdateAnimBg="0"/>
      <p:bldP spid="54281" grpId="0" animBg="1" autoUpdateAnimBg="0"/>
      <p:bldP spid="54282" grpId="0" animBg="1" autoUpdateAnimBg="0"/>
      <p:bldP spid="54283" grpId="0" animBg="1" autoUpdateAnimBg="0"/>
      <p:bldP spid="54284" grpId="0" animBg="1" autoUpdateAnimBg="0"/>
      <p:bldP spid="54285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341438"/>
            <a:ext cx="8286750" cy="2195512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  <a:miter lim="800000"/>
            <a:headEnd/>
            <a:tailEnd/>
          </a:ln>
        </p:spPr>
        <p:txBody>
          <a:bodyPr rtlCol="0">
            <a:normAutofit lnSpcReduction="10000"/>
          </a:bodyPr>
          <a:lstStyle/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400" b="1" smtClean="0">
                <a:solidFill>
                  <a:srgbClr val="003366"/>
                </a:solidFill>
              </a:rPr>
              <a:t>Это крупный магазин,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400" b="1" smtClean="0">
                <a:solidFill>
                  <a:srgbClr val="003366"/>
                </a:solidFill>
              </a:rPr>
              <a:t>У него не счесть витрин.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400" b="1" smtClean="0">
                <a:solidFill>
                  <a:srgbClr val="003366"/>
                </a:solidFill>
              </a:rPr>
              <a:t>Всё найдётся на прилавке –</a:t>
            </a:r>
            <a:br>
              <a:rPr lang="ru-RU" altLang="ru-RU" sz="2400" b="1" smtClean="0">
                <a:solidFill>
                  <a:srgbClr val="003366"/>
                </a:solidFill>
              </a:rPr>
            </a:br>
            <a:r>
              <a:rPr lang="ru-RU" altLang="ru-RU" sz="2400" b="1" smtClean="0">
                <a:solidFill>
                  <a:srgbClr val="003366"/>
                </a:solidFill>
              </a:rPr>
              <a:t>От одежды до булавки</a:t>
            </a:r>
            <a:r>
              <a:rPr lang="ru-RU" altLang="ru-RU" sz="3600" b="1" smtClean="0">
                <a:solidFill>
                  <a:srgbClr val="003366"/>
                </a:solidFill>
              </a:rPr>
              <a:t>. </a:t>
            </a:r>
          </a:p>
        </p:txBody>
      </p:sp>
      <p:pic>
        <p:nvPicPr>
          <p:cNvPr id="76804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5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680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16</a:t>
            </a:r>
          </a:p>
        </p:txBody>
      </p:sp>
      <p:sp>
        <p:nvSpPr>
          <p:cNvPr id="5530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30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30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30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30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55308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55309" name="AutoShape 13"/>
          <p:cNvSpPr>
            <a:spLocks noChangeArrowheads="1"/>
          </p:cNvSpPr>
          <p:nvPr/>
        </p:nvSpPr>
        <p:spPr bwMode="auto">
          <a:xfrm rot="10800000">
            <a:off x="5072063" y="4816475"/>
            <a:ext cx="3857625" cy="773113"/>
          </a:xfrm>
          <a:prstGeom prst="wedgeRectCallout">
            <a:avLst>
              <a:gd name="adj1" fmla="val -2065"/>
              <a:gd name="adj2" fmla="val 103449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C0000"/>
                </a:solidFill>
                <a:latin typeface="Arial" panose="020B0604020202020204" pitchFamily="34" charset="0"/>
              </a:rPr>
              <a:t>     супермаркет       </a:t>
            </a:r>
            <a:endParaRPr lang="ru-RU" altLang="ru-RU" sz="36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76814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315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dirty="0">
                <a:latin typeface="Arial" charset="0"/>
              </a:rPr>
              <a:t>Правила игры</a:t>
            </a:r>
          </a:p>
        </p:txBody>
      </p:sp>
      <p:sp>
        <p:nvSpPr>
          <p:cNvPr id="553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42006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3" y="3544888"/>
            <a:ext cx="3165475" cy="190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552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utoUpdateAnimBg="0"/>
      <p:bldP spid="55299" grpId="0" build="p" animBg="1" autoUpdateAnimBg="0" advAuto="0"/>
      <p:bldP spid="55303" grpId="0" animBg="1" autoUpdateAnimBg="0"/>
      <p:bldP spid="55304" grpId="0" animBg="1" autoUpdateAnimBg="0"/>
      <p:bldP spid="55305" grpId="0" animBg="1" autoUpdateAnimBg="0"/>
      <p:bldP spid="55306" grpId="0" animBg="1" autoUpdateAnimBg="0"/>
      <p:bldP spid="55307" grpId="0" animBg="1" autoUpdateAnimBg="0"/>
      <p:bldP spid="55308" grpId="0" animBg="1" autoUpdateAnimBg="0"/>
      <p:bldP spid="55309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4" descr="J01892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1500" y="571500"/>
            <a:ext cx="1042988" cy="10715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6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7885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25" y="500063"/>
            <a:ext cx="57150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i="1" dirty="0">
                <a:solidFill>
                  <a:srgbClr val="FF0000"/>
                </a:solidFill>
                <a:latin typeface="+mj-lt"/>
              </a:rPr>
              <a:t>ВНИМАНИЕ !  ВОПРОС</a:t>
            </a:r>
            <a:endParaRPr lang="ru-RU" sz="3600" dirty="0">
              <a:latin typeface="+mj-lt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500063" y="1714500"/>
            <a:ext cx="8286750" cy="1857375"/>
          </a:xfrm>
          <a:prstGeom prst="rect">
            <a:avLst/>
          </a:prstGeo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b="1" kern="0" dirty="0">
                <a:solidFill>
                  <a:srgbClr val="003366"/>
                </a:solidFill>
                <a:latin typeface="+mn-lt"/>
              </a:rPr>
              <a:t>В наши дни не встретишь эту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b="1" kern="0" dirty="0">
                <a:solidFill>
                  <a:srgbClr val="003366"/>
                </a:solidFill>
                <a:latin typeface="+mn-lt"/>
              </a:rPr>
              <a:t>Очень малую монету.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b="1" kern="0" dirty="0">
                <a:solidFill>
                  <a:srgbClr val="003366"/>
                </a:solidFill>
                <a:latin typeface="+mn-lt"/>
              </a:rPr>
              <a:t>В сказках ты её найдёшь,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b="1" kern="0" dirty="0">
                <a:solidFill>
                  <a:srgbClr val="003366"/>
                </a:solidFill>
                <a:latin typeface="+mn-lt"/>
              </a:rPr>
              <a:t>Денежка зовётся ... </a:t>
            </a:r>
            <a:endParaRPr lang="ru-RU" sz="3600" b="1" kern="0" dirty="0">
              <a:solidFill>
                <a:srgbClr val="003366"/>
              </a:solidFill>
              <a:latin typeface="+mn-lt"/>
            </a:endParaRPr>
          </a:p>
        </p:txBody>
      </p:sp>
      <p:sp useBgFill="1">
        <p:nvSpPr>
          <p:cNvPr id="16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18" name="AutoShape 13"/>
          <p:cNvSpPr>
            <a:spLocks noChangeArrowheads="1"/>
          </p:cNvSpPr>
          <p:nvPr/>
        </p:nvSpPr>
        <p:spPr bwMode="auto">
          <a:xfrm rot="10800000">
            <a:off x="5072063" y="4797425"/>
            <a:ext cx="3857625" cy="1417638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8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C0000"/>
                </a:solidFill>
                <a:latin typeface="Arial" panose="020B0604020202020204" pitchFamily="34" charset="0"/>
              </a:rPr>
              <a:t>грош</a:t>
            </a:r>
          </a:p>
        </p:txBody>
      </p:sp>
      <p:sp>
        <p:nvSpPr>
          <p:cNvPr id="1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8862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Rectangle 1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dirty="0">
                <a:latin typeface="Arial" charset="0"/>
              </a:rPr>
              <a:t>Правила игры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43030" name="Picture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3609975"/>
            <a:ext cx="2006600" cy="197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 build="p" animBg="1" autoUpdateAnimBg="0" advAuto="0"/>
      <p:bldP spid="16" grpId="0" animBg="1" autoUpdateAnimBg="0"/>
      <p:bldP spid="18" grpId="0" animBg="1" autoUpdateAnimBg="0"/>
      <p:bldP spid="19" grpId="0" animBg="1" autoUpdateAnimBg="0"/>
      <p:bldP spid="20" grpId="0" animBg="1" autoUpdateAnimBg="0"/>
      <p:bldP spid="21" grpId="0" animBg="1" autoUpdateAnimBg="0"/>
      <p:bldP spid="22" grpId="0" animBg="1" autoUpdateAnimBg="0"/>
      <p:bldP spid="23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14500"/>
            <a:ext cx="8286750" cy="1138238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2800" b="1" smtClean="0">
                <a:solidFill>
                  <a:srgbClr val="660066"/>
                </a:solidFill>
              </a:rPr>
              <a:t>Какую валюту возят в автомобилях марки "Шевроле"?</a:t>
            </a:r>
          </a:p>
        </p:txBody>
      </p:sp>
      <p:pic>
        <p:nvPicPr>
          <p:cNvPr id="79876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7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987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24</a:t>
            </a:r>
          </a:p>
        </p:txBody>
      </p:sp>
      <p:sp>
        <p:nvSpPr>
          <p:cNvPr id="5735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3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3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35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35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57356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57357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131888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шЕВРОле - евро</a:t>
            </a:r>
          </a:p>
        </p:txBody>
      </p:sp>
      <p:sp>
        <p:nvSpPr>
          <p:cNvPr id="79886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363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5736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44054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3235325"/>
            <a:ext cx="3987800" cy="211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  <p:bldP spid="57347" grpId="0" build="p" animBg="1" autoUpdateAnimBg="0" advAuto="0"/>
      <p:bldP spid="57351" grpId="0" animBg="1" autoUpdateAnimBg="0"/>
      <p:bldP spid="57352" grpId="0" animBg="1" autoUpdateAnimBg="0"/>
      <p:bldP spid="57353" grpId="0" animBg="1" autoUpdateAnimBg="0"/>
      <p:bldP spid="57354" grpId="0" animBg="1" autoUpdateAnimBg="0"/>
      <p:bldP spid="57355" grpId="0" animBg="1" autoUpdateAnimBg="0"/>
      <p:bldP spid="57356" grpId="0" animBg="1" autoUpdateAnimBg="0"/>
      <p:bldP spid="57357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643063"/>
            <a:ext cx="8143875" cy="1857375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Tx/>
              <a:buNone/>
            </a:pPr>
            <a:endParaRPr lang="ru-RU" altLang="ru-RU" b="1" smtClean="0">
              <a:solidFill>
                <a:srgbClr val="003366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altLang="ru-RU" b="1" smtClean="0">
                <a:solidFill>
                  <a:srgbClr val="003366"/>
                </a:solidFill>
              </a:rPr>
              <a:t>Где цену набивают молотком?</a:t>
            </a:r>
          </a:p>
          <a:p>
            <a:pPr algn="ctr" eaLnBrk="1" hangingPunct="1">
              <a:buFontTx/>
              <a:buNone/>
            </a:pPr>
            <a:endParaRPr lang="ru-RU" altLang="ru-RU" b="1" smtClean="0">
              <a:solidFill>
                <a:srgbClr val="003366"/>
              </a:solidFill>
            </a:endParaRPr>
          </a:p>
          <a:p>
            <a:pPr algn="ctr" eaLnBrk="1" hangingPunct="1">
              <a:buFontTx/>
              <a:buNone/>
            </a:pPr>
            <a:endParaRPr lang="ru-RU" altLang="ru-RU" b="1" smtClean="0">
              <a:solidFill>
                <a:srgbClr val="003366"/>
              </a:solidFill>
            </a:endParaRPr>
          </a:p>
        </p:txBody>
      </p:sp>
      <p:pic>
        <p:nvPicPr>
          <p:cNvPr id="81924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5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192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28</a:t>
            </a:r>
          </a:p>
        </p:txBody>
      </p:sp>
      <p:sp>
        <p:nvSpPr>
          <p:cNvPr id="5837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37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37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37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37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58380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58381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06045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>
                <a:solidFill>
                  <a:srgbClr val="CC0000"/>
                </a:solidFill>
                <a:latin typeface="Arial" panose="020B0604020202020204" pitchFamily="34" charset="0"/>
              </a:rPr>
              <a:t>на аукционе </a:t>
            </a:r>
          </a:p>
        </p:txBody>
      </p:sp>
      <p:sp>
        <p:nvSpPr>
          <p:cNvPr id="81934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387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5838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45078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075" y="3608388"/>
            <a:ext cx="23050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utoUpdateAnimBg="0"/>
      <p:bldP spid="58371" grpId="0" build="p" animBg="1" autoUpdateAnimBg="0" advAuto="0"/>
      <p:bldP spid="58375" grpId="0" animBg="1" autoUpdateAnimBg="0"/>
      <p:bldP spid="58376" grpId="0" animBg="1" autoUpdateAnimBg="0"/>
      <p:bldP spid="58377" grpId="0" animBg="1" autoUpdateAnimBg="0"/>
      <p:bldP spid="58378" grpId="0" animBg="1" autoUpdateAnimBg="0"/>
      <p:bldP spid="58379" grpId="0" animBg="1" autoUpdateAnimBg="0"/>
      <p:bldP spid="58380" grpId="0" animBg="1" autoUpdateAnimBg="0"/>
      <p:bldP spid="58381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643063"/>
            <a:ext cx="8286750" cy="1138237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Половинку от зарплаты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Называют как, ребята?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3972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3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397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32</a:t>
            </a: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59404" name="Rectangle 12"/>
          <p:cNvSpPr>
            <a:spLocks noChangeArrowheads="1"/>
          </p:cNvSpPr>
          <p:nvPr/>
        </p:nvSpPr>
        <p:spPr bwMode="auto">
          <a:xfrm rot="10800000" flipV="1">
            <a:off x="4540250" y="3354388"/>
            <a:ext cx="4321175" cy="641350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>
        <p:nvSpPr>
          <p:cNvPr id="83981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411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594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sp useBgFill="1">
        <p:nvSpPr>
          <p:cNvPr id="20" name="AutoShape 13"/>
          <p:cNvSpPr>
            <a:spLocks noChangeArrowheads="1"/>
          </p:cNvSpPr>
          <p:nvPr/>
        </p:nvSpPr>
        <p:spPr bwMode="auto">
          <a:xfrm rot="10800000">
            <a:off x="5146675" y="4365625"/>
            <a:ext cx="3714750" cy="1000125"/>
          </a:xfrm>
          <a:prstGeom prst="wedgeRectCallout">
            <a:avLst>
              <a:gd name="adj1" fmla="val -3523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C0000"/>
                </a:solidFill>
                <a:latin typeface="Arial" panose="020B0604020202020204" pitchFamily="34" charset="0"/>
              </a:rPr>
              <a:t>аванс</a:t>
            </a:r>
          </a:p>
        </p:txBody>
      </p:sp>
      <p:pic>
        <p:nvPicPr>
          <p:cNvPr id="46101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033713"/>
            <a:ext cx="3017837" cy="226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utoUpdateAnimBg="0"/>
      <p:bldP spid="59395" grpId="0" build="p" animBg="1" autoUpdateAnimBg="0" advAuto="0"/>
      <p:bldP spid="59399" grpId="0" animBg="1" autoUpdateAnimBg="0"/>
      <p:bldP spid="59400" grpId="0" animBg="1" autoUpdateAnimBg="0"/>
      <p:bldP spid="59401" grpId="0" animBg="1" autoUpdateAnimBg="0"/>
      <p:bldP spid="59402" grpId="0" animBg="1" autoUpdateAnimBg="0"/>
      <p:bldP spid="59403" grpId="0" animBg="1" autoUpdateAnimBg="0"/>
      <p:bldP spid="59404" grpId="0" animBg="1" autoUpdateAnimBg="0"/>
      <p:bldP spid="20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1188" y="47625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6019" name="WordArt 5" descr="Орех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12</a:t>
            </a:r>
          </a:p>
        </p:txBody>
      </p:sp>
      <p:pic>
        <p:nvPicPr>
          <p:cNvPr id="86020" name="Picture 8" descr="J0282753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1140">
            <a:off x="6227763" y="2420938"/>
            <a:ext cx="21590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9" name="WordArt 9"/>
          <p:cNvSpPr>
            <a:spLocks noChangeArrowheads="1" noChangeShapeType="1" noTextEdit="1"/>
          </p:cNvSpPr>
          <p:nvPr/>
        </p:nvSpPr>
        <p:spPr bwMode="auto">
          <a:xfrm rot="-697116">
            <a:off x="1042988" y="3644900"/>
            <a:ext cx="5492750" cy="2087563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жаль! Как жаль!</a:t>
            </a:r>
          </a:p>
        </p:txBody>
      </p:sp>
      <p:sp>
        <p:nvSpPr>
          <p:cNvPr id="61450" name="WordArt 10"/>
          <p:cNvSpPr>
            <a:spLocks noChangeArrowheads="1" noChangeShapeType="1" noTextEdit="1"/>
          </p:cNvSpPr>
          <p:nvPr/>
        </p:nvSpPr>
        <p:spPr bwMode="auto">
          <a:xfrm>
            <a:off x="1908175" y="765175"/>
            <a:ext cx="69834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Увы! Количество баллов </a:t>
            </a:r>
          </a:p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 уменьшаются в 2 раза! </a:t>
            </a:r>
          </a:p>
        </p:txBody>
      </p:sp>
      <p:sp>
        <p:nvSpPr>
          <p:cNvPr id="86023" name="AutoShape 11" descr="Букет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003800" y="5229225"/>
            <a:ext cx="3455988" cy="1152525"/>
          </a:xfrm>
          <a:prstGeom prst="notchedRightArrow">
            <a:avLst>
              <a:gd name="adj1" fmla="val 66954"/>
              <a:gd name="adj2" fmla="val 78311"/>
            </a:avLst>
          </a:prstGeom>
          <a:blipFill dpi="0" rotWithShape="1">
            <a:blip r:embed="rId8"/>
            <a:srcRect/>
            <a:tile tx="0" ty="0" sx="100000" sy="100000" flip="none" algn="tl"/>
          </a:blipFill>
          <a:ln w="76200" cmpd="tri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Arial" panose="020B0604020202020204" pitchFamily="34" charset="0"/>
              </a:rPr>
              <a:t>     ПЕРЕХОД ХОДА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8" descr="J028273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1302">
            <a:off x="6227763" y="2349500"/>
            <a:ext cx="2443162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7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1188" y="47625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8068" name="WordArt 3" descr="Орех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14</a:t>
            </a:r>
          </a:p>
        </p:txBody>
      </p:sp>
      <p:sp>
        <p:nvSpPr>
          <p:cNvPr id="66565" name="WordArt 5"/>
          <p:cNvSpPr>
            <a:spLocks noChangeArrowheads="1" noChangeShapeType="1" noTextEdit="1"/>
          </p:cNvSpPr>
          <p:nvPr/>
        </p:nvSpPr>
        <p:spPr bwMode="auto">
          <a:xfrm rot="-493288">
            <a:off x="971550" y="3716338"/>
            <a:ext cx="5692775" cy="20875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Ура!!!  Ура!!!   Ура!!!</a:t>
            </a:r>
          </a:p>
        </p:txBody>
      </p:sp>
      <p:sp>
        <p:nvSpPr>
          <p:cNvPr id="66566" name="WordArt 6"/>
          <p:cNvSpPr>
            <a:spLocks noChangeArrowheads="1" noChangeShapeType="1" noTextEdit="1"/>
          </p:cNvSpPr>
          <p:nvPr/>
        </p:nvSpPr>
        <p:spPr bwMode="auto">
          <a:xfrm>
            <a:off x="1835150" y="765175"/>
            <a:ext cx="69834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Повезло! Заработанные </a:t>
            </a:r>
          </a:p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баллы удваиваются!</a:t>
            </a:r>
          </a:p>
        </p:txBody>
      </p:sp>
      <p:sp>
        <p:nvSpPr>
          <p:cNvPr id="88071" name="AutoShape 9" descr="Букет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003800" y="5229225"/>
            <a:ext cx="3455988" cy="1152525"/>
          </a:xfrm>
          <a:prstGeom prst="notchedRightArrow">
            <a:avLst>
              <a:gd name="adj1" fmla="val 66954"/>
              <a:gd name="adj2" fmla="val 78311"/>
            </a:avLst>
          </a:prstGeom>
          <a:blipFill dpi="0" rotWithShape="1">
            <a:blip r:embed="rId8"/>
            <a:srcRect/>
            <a:tile tx="0" ty="0" sx="100000" sy="100000" flip="none" algn="tl"/>
          </a:blipFill>
          <a:ln w="76200" cmpd="tri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Arial" panose="020B0604020202020204" pitchFamily="34" charset="0"/>
              </a:rPr>
              <a:t>     ПЕРЕХОД ХОДА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1188" y="47625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0115" name="WordArt 3" descr="Орех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15</a:t>
            </a:r>
          </a:p>
        </p:txBody>
      </p:sp>
      <p:sp>
        <p:nvSpPr>
          <p:cNvPr id="67589" name="WordArt 5"/>
          <p:cNvSpPr>
            <a:spLocks noChangeArrowheads="1" noChangeShapeType="1" noTextEdit="1"/>
          </p:cNvSpPr>
          <p:nvPr/>
        </p:nvSpPr>
        <p:spPr bwMode="auto">
          <a:xfrm rot="-503879">
            <a:off x="1116013" y="3716338"/>
            <a:ext cx="5492750" cy="20875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Ура!!!  Ура!!!   Ура!!!</a:t>
            </a:r>
          </a:p>
        </p:txBody>
      </p:sp>
      <p:sp>
        <p:nvSpPr>
          <p:cNvPr id="67590" name="WordArt 6"/>
          <p:cNvSpPr>
            <a:spLocks noChangeArrowheads="1" noChangeShapeType="1" noTextEdit="1"/>
          </p:cNvSpPr>
          <p:nvPr/>
        </p:nvSpPr>
        <p:spPr bwMode="auto">
          <a:xfrm>
            <a:off x="1835150" y="765175"/>
            <a:ext cx="69834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Повезло! </a:t>
            </a:r>
          </a:p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 Дополнительно 10 баллов!</a:t>
            </a:r>
          </a:p>
        </p:txBody>
      </p:sp>
      <p:pic>
        <p:nvPicPr>
          <p:cNvPr id="90118" name="Picture 7" descr="J028273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9391">
            <a:off x="6156325" y="2420938"/>
            <a:ext cx="2516188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9" name="AutoShape 8" descr="Букет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003800" y="5229225"/>
            <a:ext cx="3455988" cy="1152525"/>
          </a:xfrm>
          <a:prstGeom prst="notchedRightArrow">
            <a:avLst>
              <a:gd name="adj1" fmla="val 66954"/>
              <a:gd name="adj2" fmla="val 78311"/>
            </a:avLst>
          </a:prstGeom>
          <a:blipFill dpi="0" rotWithShape="1">
            <a:blip r:embed="rId8"/>
            <a:srcRect/>
            <a:tile tx="0" ty="0" sx="100000" sy="100000" flip="none" algn="tl"/>
          </a:blipFill>
          <a:ln w="76200" cmpd="tri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Arial" panose="020B0604020202020204" pitchFamily="34" charset="0"/>
              </a:rPr>
              <a:t>     ПЕРЕХОД ХОДА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1188" y="47625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2163" name="WordArt 3" descr="Орех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33</a:t>
            </a:r>
          </a:p>
        </p:txBody>
      </p:sp>
      <p:pic>
        <p:nvPicPr>
          <p:cNvPr id="92164" name="Picture 4" descr="J0282753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5666">
            <a:off x="6084888" y="2349500"/>
            <a:ext cx="21590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3" name="WordArt 5"/>
          <p:cNvSpPr>
            <a:spLocks noChangeArrowheads="1" noChangeShapeType="1" noTextEdit="1"/>
          </p:cNvSpPr>
          <p:nvPr/>
        </p:nvSpPr>
        <p:spPr bwMode="auto">
          <a:xfrm rot="-697116">
            <a:off x="1042988" y="3716338"/>
            <a:ext cx="5492750" cy="20875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жаль! Как жаль!</a:t>
            </a:r>
          </a:p>
        </p:txBody>
      </p:sp>
      <p:sp>
        <p:nvSpPr>
          <p:cNvPr id="68614" name="WordArt 6"/>
          <p:cNvSpPr>
            <a:spLocks noChangeArrowheads="1" noChangeShapeType="1" noTextEdit="1"/>
          </p:cNvSpPr>
          <p:nvPr/>
        </p:nvSpPr>
        <p:spPr bwMode="auto">
          <a:xfrm>
            <a:off x="1979613" y="765175"/>
            <a:ext cx="6696075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Увы! </a:t>
            </a:r>
          </a:p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Минус 5 баллов от общего количества!</a:t>
            </a:r>
          </a:p>
        </p:txBody>
      </p:sp>
      <p:sp>
        <p:nvSpPr>
          <p:cNvPr id="92167" name="AutoShape 7" descr="Букет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003800" y="5229225"/>
            <a:ext cx="3455988" cy="1152525"/>
          </a:xfrm>
          <a:prstGeom prst="notchedRightArrow">
            <a:avLst>
              <a:gd name="adj1" fmla="val 66954"/>
              <a:gd name="adj2" fmla="val 78311"/>
            </a:avLst>
          </a:prstGeom>
          <a:blipFill dpi="0" rotWithShape="1">
            <a:blip r:embed="rId8"/>
            <a:srcRect/>
            <a:tile tx="0" ty="0" sx="100000" sy="100000" flip="none" algn="tl"/>
          </a:blipFill>
          <a:ln w="76200" cmpd="tri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Arial" panose="020B0604020202020204" pitchFamily="34" charset="0"/>
              </a:rPr>
              <a:t>     ПЕРЕХОД ХОДА</a:t>
            </a:r>
          </a:p>
        </p:txBody>
      </p:sp>
      <p:sp>
        <p:nvSpPr>
          <p:cNvPr id="2" name="Управляющая кнопка: настраиваемая 1">
            <a:hlinkClick r:id="rId9" action="ppaction://hlinksldjump" highlightClick="1"/>
          </p:cNvPr>
          <p:cNvSpPr/>
          <p:nvPr/>
        </p:nvSpPr>
        <p:spPr bwMode="auto">
          <a:xfrm>
            <a:off x="8028384" y="6335622"/>
            <a:ext cx="720080" cy="405746"/>
          </a:xfrm>
          <a:prstGeom prst="actionButtonBlank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 sz="1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3850" y="26035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AutoShape 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3850" y="256540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AutoShape 1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3850" y="14128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AutoShape 4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3716338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AutoShape 4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775" y="4868863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AutoShape 4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1412875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AutoShape 5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775" y="256540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AutoShape 5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95738" y="3716338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AutoShape 5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19700" y="4868863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AutoShape 5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256540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AutoShape 5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775" y="3716338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AutoShape 5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95738" y="4868863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AutoShape 5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26035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AutoShape 5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775" y="14128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95738" y="256540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AutoShape 5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19700" y="3716338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AutoShape 6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43663" y="4868863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AutoShape 6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71775" y="26035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48" name="AutoShape 6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95738" y="1412875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49" name="AutoShape 6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19700" y="256540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50" name="AutoShape 6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43663" y="3716338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51" name="AutoShape 6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667625" y="4868863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52" name="AutoShape 6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95738" y="26035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53" name="AutoShape 6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19700" y="14128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54" name="AutoShape 6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3663" y="256540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55" name="AutoShape 6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667625" y="3716338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AutoShape 7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19700" y="26035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AutoShape 7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43663" y="1412875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AutoShape 7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667625" y="256540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59" name="AutoShape 7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43663" y="26035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60" name="AutoShape 7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667625" y="14128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61" name="AutoShape 7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3850" y="4868863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62" name="AutoShape 7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67625" y="26035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63" name="AutoShape 8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3850" y="3716338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564" name="AutoShape 8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4868863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685" name="WordArt 85" descr="Орех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132138" y="476250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</a:t>
            </a:r>
          </a:p>
        </p:txBody>
      </p:sp>
      <p:sp>
        <p:nvSpPr>
          <p:cNvPr id="25686" name="WordArt 86" descr="Орех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4213" y="16287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8</a:t>
            </a:r>
          </a:p>
        </p:txBody>
      </p:sp>
      <p:sp>
        <p:nvSpPr>
          <p:cNvPr id="25690" name="WordArt 90" descr="Орех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027988" y="476250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7</a:t>
            </a:r>
          </a:p>
        </p:txBody>
      </p:sp>
      <p:sp>
        <p:nvSpPr>
          <p:cNvPr id="25691" name="WordArt 91" descr="Орех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04025" y="476250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6</a:t>
            </a:r>
          </a:p>
        </p:txBody>
      </p:sp>
      <p:sp>
        <p:nvSpPr>
          <p:cNvPr id="25692" name="WordArt 92" descr="Орех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580063" y="476250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5</a:t>
            </a:r>
          </a:p>
        </p:txBody>
      </p:sp>
      <p:sp>
        <p:nvSpPr>
          <p:cNvPr id="25693" name="WordArt 93" descr="Орех">
            <a:hlinkClick r:id="rId1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356100" y="476250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4</a:t>
            </a:r>
          </a:p>
        </p:txBody>
      </p:sp>
      <p:sp>
        <p:nvSpPr>
          <p:cNvPr id="25694" name="WordArt 94" descr="Орех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4213" y="476250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</a:t>
            </a:r>
          </a:p>
        </p:txBody>
      </p:sp>
      <p:sp>
        <p:nvSpPr>
          <p:cNvPr id="25695" name="WordArt 95" descr="Орех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908175" y="476250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</a:t>
            </a:r>
          </a:p>
        </p:txBody>
      </p:sp>
      <p:sp>
        <p:nvSpPr>
          <p:cNvPr id="25696" name="WordArt 96" descr="Орех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987675" y="16287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10</a:t>
            </a:r>
          </a:p>
        </p:txBody>
      </p:sp>
      <p:sp>
        <p:nvSpPr>
          <p:cNvPr id="25697" name="WordArt 97" descr="Орех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211638" y="162877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11</a:t>
            </a:r>
          </a:p>
        </p:txBody>
      </p:sp>
      <p:sp>
        <p:nvSpPr>
          <p:cNvPr id="25698" name="WordArt 98" descr="Орех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908175" y="1628775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9</a:t>
            </a:r>
          </a:p>
        </p:txBody>
      </p:sp>
      <p:sp>
        <p:nvSpPr>
          <p:cNvPr id="25720" name="WordArt 120" descr="Орех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35600" y="16287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12</a:t>
            </a:r>
          </a:p>
        </p:txBody>
      </p:sp>
      <p:sp>
        <p:nvSpPr>
          <p:cNvPr id="25721" name="WordArt 121" descr="Орех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987675" y="2781300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17</a:t>
            </a:r>
          </a:p>
        </p:txBody>
      </p:sp>
      <p:sp>
        <p:nvSpPr>
          <p:cNvPr id="25722" name="WordArt 122" descr="Орех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659563" y="162877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13</a:t>
            </a:r>
          </a:p>
        </p:txBody>
      </p:sp>
      <p:sp>
        <p:nvSpPr>
          <p:cNvPr id="25723" name="WordArt 123" descr="Орех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763713" y="278130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16</a:t>
            </a:r>
          </a:p>
        </p:txBody>
      </p:sp>
      <p:sp>
        <p:nvSpPr>
          <p:cNvPr id="25724" name="WordArt 124" descr="Орех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9750" y="2781300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15</a:t>
            </a:r>
          </a:p>
        </p:txBody>
      </p:sp>
      <p:sp>
        <p:nvSpPr>
          <p:cNvPr id="25725" name="WordArt 125" descr="Орех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85113" y="162877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14</a:t>
            </a:r>
          </a:p>
        </p:txBody>
      </p:sp>
      <p:sp>
        <p:nvSpPr>
          <p:cNvPr id="25726" name="WordArt 126" descr="Орех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211638" y="278130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18</a:t>
            </a:r>
          </a:p>
        </p:txBody>
      </p:sp>
      <p:sp>
        <p:nvSpPr>
          <p:cNvPr id="25727" name="WordArt 127" descr="Орех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659563" y="278130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20</a:t>
            </a:r>
          </a:p>
        </p:txBody>
      </p:sp>
      <p:sp>
        <p:nvSpPr>
          <p:cNvPr id="25728" name="WordArt 128" descr="Орех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35600" y="2781300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19</a:t>
            </a:r>
          </a:p>
        </p:txBody>
      </p:sp>
      <p:sp>
        <p:nvSpPr>
          <p:cNvPr id="25729" name="WordArt 129" descr="Орех">
            <a:hlinkClick r:id="rId2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763713" y="393382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23</a:t>
            </a:r>
          </a:p>
        </p:txBody>
      </p:sp>
      <p:sp>
        <p:nvSpPr>
          <p:cNvPr id="25730" name="WordArt 130" descr="Орех">
            <a:hlinkClick r:id="rId2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9750" y="393382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22</a:t>
            </a:r>
          </a:p>
        </p:txBody>
      </p:sp>
      <p:sp>
        <p:nvSpPr>
          <p:cNvPr id="25731" name="WordArt 131" descr="Орех">
            <a:hlinkClick r:id="rId2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85113" y="278130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21</a:t>
            </a:r>
          </a:p>
        </p:txBody>
      </p:sp>
      <p:sp>
        <p:nvSpPr>
          <p:cNvPr id="25732" name="WordArt 132" descr="Орех">
            <a:hlinkClick r:id="rId2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763713" y="5084763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30</a:t>
            </a:r>
          </a:p>
        </p:txBody>
      </p:sp>
      <p:sp>
        <p:nvSpPr>
          <p:cNvPr id="25733" name="WordArt 133" descr="Орех">
            <a:hlinkClick r:id="rId3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9750" y="5084763"/>
            <a:ext cx="5762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29</a:t>
            </a:r>
          </a:p>
        </p:txBody>
      </p:sp>
      <p:sp>
        <p:nvSpPr>
          <p:cNvPr id="25734" name="WordArt 134" descr="Орех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85113" y="393382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28</a:t>
            </a:r>
          </a:p>
        </p:txBody>
      </p:sp>
      <p:sp>
        <p:nvSpPr>
          <p:cNvPr id="25735" name="WordArt 135" descr="Орех">
            <a:hlinkClick r:id="rId3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659563" y="393382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27</a:t>
            </a:r>
          </a:p>
        </p:txBody>
      </p:sp>
      <p:sp>
        <p:nvSpPr>
          <p:cNvPr id="25736" name="WordArt 136" descr="Орех">
            <a:hlinkClick r:id="rId3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35600" y="393382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26</a:t>
            </a:r>
          </a:p>
        </p:txBody>
      </p:sp>
      <p:sp>
        <p:nvSpPr>
          <p:cNvPr id="25737" name="WordArt 137" descr="Орех">
            <a:hlinkClick r:id="rId3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211638" y="393382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25</a:t>
            </a:r>
          </a:p>
        </p:txBody>
      </p:sp>
      <p:sp>
        <p:nvSpPr>
          <p:cNvPr id="25738" name="WordArt 138" descr="Орех">
            <a:hlinkClick r:id="rId3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987675" y="393382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24</a:t>
            </a:r>
          </a:p>
        </p:txBody>
      </p:sp>
      <p:sp>
        <p:nvSpPr>
          <p:cNvPr id="25739" name="WordArt 139" descr="Орех">
            <a:hlinkClick r:id="rId3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85113" y="5084763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35</a:t>
            </a:r>
          </a:p>
        </p:txBody>
      </p:sp>
      <p:sp>
        <p:nvSpPr>
          <p:cNvPr id="25740" name="WordArt 140" descr="Орех">
            <a:hlinkClick r:id="rId3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659563" y="5084763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34</a:t>
            </a:r>
          </a:p>
        </p:txBody>
      </p:sp>
      <p:sp>
        <p:nvSpPr>
          <p:cNvPr id="25741" name="WordArt 141" descr="Орех">
            <a:hlinkClick r:id="rId3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35600" y="5084763"/>
            <a:ext cx="5762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33</a:t>
            </a:r>
          </a:p>
        </p:txBody>
      </p:sp>
      <p:sp>
        <p:nvSpPr>
          <p:cNvPr id="25742" name="WordArt 142" descr="Орех">
            <a:hlinkClick r:id="rId3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059113" y="5084763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31</a:t>
            </a:r>
          </a:p>
        </p:txBody>
      </p:sp>
      <p:sp>
        <p:nvSpPr>
          <p:cNvPr id="25743" name="WordArt 143" descr="Орех">
            <a:hlinkClick r:id="rId3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211638" y="5084763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32</a:t>
            </a:r>
          </a:p>
        </p:txBody>
      </p:sp>
      <p:sp>
        <p:nvSpPr>
          <p:cNvPr id="22600" name="Rectangle 149"/>
          <p:cNvSpPr>
            <a:spLocks noChangeArrowheads="1"/>
          </p:cNvSpPr>
          <p:nvPr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751" name="Rectangle 151">
            <a:hlinkClick r:id="rId40" action="ppaction://hlinksldjump"/>
          </p:cNvPr>
          <p:cNvSpPr>
            <a:spLocks noChangeArrowheads="1"/>
          </p:cNvSpPr>
          <p:nvPr/>
        </p:nvSpPr>
        <p:spPr bwMode="auto">
          <a:xfrm>
            <a:off x="6588125" y="6381750"/>
            <a:ext cx="1420813" cy="287338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dirty="0">
                <a:latin typeface="Arial" charset="0"/>
              </a:rPr>
              <a:t>Правила игры</a:t>
            </a:r>
          </a:p>
        </p:txBody>
      </p:sp>
      <p:sp>
        <p:nvSpPr>
          <p:cNvPr id="25754" name="Rectangle 154">
            <a:hlinkClick r:id="rId37" action="ppaction://hlinksldjump" tooltip="Выход из игры &quot;АЛХИМИК&quot;"/>
          </p:cNvPr>
          <p:cNvSpPr>
            <a:spLocks noChangeArrowheads="1"/>
          </p:cNvSpPr>
          <p:nvPr/>
        </p:nvSpPr>
        <p:spPr bwMode="auto">
          <a:xfrm>
            <a:off x="8243888" y="6381750"/>
            <a:ext cx="701675" cy="287338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" charset="0"/>
                <a:hlinkClick r:id="" action="ppaction://hlinkshowjump?jump=firstslide"/>
              </a:rPr>
              <a:t>Выход</a:t>
            </a:r>
            <a:endParaRPr lang="ru-RU" sz="1400" b="1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6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8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5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5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8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6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5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5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6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6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5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5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5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5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5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56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5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5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5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5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6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5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5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56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5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5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5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5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5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57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5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5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57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57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5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5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57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5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5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5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2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5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 nodeType="clickPar">
                      <p:stCondLst>
                        <p:cond delay="0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5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5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5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5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 nodeType="clickPar">
                      <p:stCondLst>
                        <p:cond delay="0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5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5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5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5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5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5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5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5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5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 nodeType="clickPar">
                      <p:stCondLst>
                        <p:cond delay="0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5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5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5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6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57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5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5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57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57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25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5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5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57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 nodeType="clickPar">
                      <p:stCondLst>
                        <p:cond delay="0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25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25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57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57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5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5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57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0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57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 nodeType="clickPar">
                      <p:stCondLst>
                        <p:cond delay="0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5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5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57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1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57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25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5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5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57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5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5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5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3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57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 nodeType="clickPar">
                      <p:stCondLst>
                        <p:cond delay="0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25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25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257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257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 nodeType="clickPar">
                      <p:stCondLst>
                        <p:cond delay="0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25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25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257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5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257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 nodeType="clickPar">
                      <p:stCondLst>
                        <p:cond delay="0"/>
                      </p:stCondLst>
                      <p:childTnLst>
                        <p:par>
                          <p:cTn id="2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5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5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57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6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257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 nodeType="clickPar">
                      <p:stCondLst>
                        <p:cond delay="0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25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25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257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7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257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 nodeType="clickPar">
                      <p:stCondLst>
                        <p:cond delay="0"/>
                      </p:stCondLst>
                      <p:childTnLst>
                        <p:par>
                          <p:cTn id="2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5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25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25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8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257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 nodeType="clickPar">
                      <p:stCondLst>
                        <p:cond delay="0"/>
                      </p:stCondLst>
                      <p:childTnLst>
                        <p:par>
                          <p:cTn id="2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25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25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257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9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257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 nodeType="clickPar">
                      <p:stCondLst>
                        <p:cond delay="0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25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25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25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40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257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 nodeType="clickPar">
                      <p:stCondLst>
                        <p:cond delay="0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25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25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5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41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257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 nodeType="clickPar">
                      <p:stCondLst>
                        <p:cond delay="0"/>
                      </p:stCondLst>
                      <p:childTnLst>
                        <p:par>
                          <p:cTn id="2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25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25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25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42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257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 nodeType="clickPar">
                      <p:stCondLst>
                        <p:cond delay="0"/>
                      </p:stCondLst>
                      <p:childTnLst>
                        <p:par>
                          <p:cTn id="2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25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25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43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25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 nodeType="clickPar">
                      <p:stCondLst>
                        <p:cond delay="0"/>
                      </p:stCondLst>
                      <p:childTnLst>
                        <p:par>
                          <p:cTn id="2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8" dur="1000"/>
                                        <p:tgtEl>
                                          <p:spTgt spid="25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25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0" dur="1000"/>
                                        <p:tgtEl>
                                          <p:spTgt spid="256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0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84964" y="188640"/>
            <a:ext cx="625538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Задание: </a:t>
            </a:r>
          </a:p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каком  экономическом понятии идет речь?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0213" y="2795588"/>
            <a:ext cx="8366125" cy="206216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Хищение чужого имущества</a:t>
            </a:r>
          </a:p>
          <a:p>
            <a:pPr algn="ctr">
              <a:defRPr/>
            </a:pPr>
            <a:r>
              <a:rPr lang="ru-RU" alt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или приобретение права</a:t>
            </a:r>
          </a:p>
          <a:p>
            <a:pPr algn="ctr">
              <a:defRPr/>
            </a:pPr>
            <a:r>
              <a:rPr lang="ru-RU" alt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чужое имущество</a:t>
            </a:r>
          </a:p>
          <a:p>
            <a:pPr algn="ctr">
              <a:defRPr/>
            </a:pPr>
            <a:r>
              <a:rPr lang="ru-RU" alt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путём обмана или злоупотребления доверием.</a:t>
            </a:r>
            <a:endParaRPr lang="ru-RU" altLang="ru-RU" sz="32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36197" y="5157192"/>
            <a:ext cx="57529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Мошенничество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2275" y="1628775"/>
            <a:ext cx="6043613" cy="23082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Обязательный платёж</a:t>
            </a:r>
          </a:p>
          <a:p>
            <a:pPr algn="ctr">
              <a:defRPr/>
            </a:pPr>
            <a:r>
              <a:rPr lang="ru-RU" alt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пользу государства </a:t>
            </a:r>
          </a:p>
          <a:p>
            <a:pPr algn="ctr">
              <a:defRPr/>
            </a:pPr>
            <a:r>
              <a:rPr lang="ru-RU" alt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доходов людей </a:t>
            </a:r>
          </a:p>
          <a:p>
            <a:pPr algn="ctr">
              <a:defRPr/>
            </a:pPr>
            <a:r>
              <a:rPr lang="ru-RU" alt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коммерческих организаций.</a:t>
            </a:r>
            <a:endParaRPr lang="ru-RU" altLang="ru-RU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39533" y="4869160"/>
            <a:ext cx="22113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Налог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3813" y="765175"/>
            <a:ext cx="8994776" cy="34163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Имущество, </a:t>
            </a:r>
          </a:p>
          <a:p>
            <a:pPr algn="ctr">
              <a:defRPr/>
            </a:pPr>
            <a:r>
              <a:rPr lang="ru-RU" altLang="ru-RU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искусства или науки, </a:t>
            </a:r>
          </a:p>
          <a:p>
            <a:pPr algn="ctr">
              <a:defRPr/>
            </a:pPr>
            <a:r>
              <a:rPr lang="ru-RU" altLang="ru-RU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средства, </a:t>
            </a:r>
          </a:p>
          <a:p>
            <a:pPr algn="ctr">
              <a:defRPr/>
            </a:pPr>
            <a:r>
              <a:rPr lang="ru-RU" altLang="ru-RU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принадлежат конкретному человеку</a:t>
            </a:r>
          </a:p>
          <a:p>
            <a:pPr algn="ctr">
              <a:defRPr/>
            </a:pPr>
            <a:r>
              <a:rPr lang="ru-RU" altLang="ru-RU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которыми он может распоряжаться</a:t>
            </a:r>
          </a:p>
          <a:p>
            <a:pPr algn="ctr">
              <a:defRPr/>
            </a:pPr>
            <a:r>
              <a:rPr lang="ru-RU" altLang="ru-RU" sz="36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своему усмотрению.</a:t>
            </a:r>
            <a:endParaRPr lang="ru-RU" altLang="ru-RU" sz="36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4725144"/>
            <a:ext cx="54552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Собственность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Прямоугольник 1"/>
          <p:cNvSpPr>
            <a:spLocks noChangeArrowheads="1"/>
          </p:cNvSpPr>
          <p:nvPr/>
        </p:nvSpPr>
        <p:spPr bwMode="auto">
          <a:xfrm>
            <a:off x="3851275" y="1474788"/>
            <a:ext cx="4572000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endParaRPr lang="ru-RU" altLang="ru-RU" sz="16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ru-RU" altLang="ru-RU" u="sng">
                <a:solidFill>
                  <a:srgbClr val="2C7BD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https://www.youtube.com/watch?v=auc7LzqQin4</a:t>
            </a:r>
            <a:endParaRPr lang="ru-RU" altLang="ru-RU" sz="16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8544" y="476672"/>
            <a:ext cx="526592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задание.</a:t>
            </a:r>
          </a:p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Работа с видеороликом.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0740" y="2924944"/>
            <a:ext cx="8878008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Предложите советы 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умножению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или сбережению финансов 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героям мультфильмов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1885950"/>
            <a:ext cx="5319713" cy="400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59334" y="4941168"/>
            <a:ext cx="7471661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Что делает с рублем 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копейка 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3479" y="127670"/>
            <a:ext cx="5183342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Задание 4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Кто быстрее…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692150"/>
            <a:ext cx="1928812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1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72733" y="4084162"/>
            <a:ext cx="7421775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Какое удобрение</a:t>
            </a:r>
          </a:p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повысило урожайность монет </a:t>
            </a:r>
          </a:p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 Поле чудес</a:t>
            </a:r>
          </a:p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 стране дураков?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8" y="3429000"/>
            <a:ext cx="5222875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88640"/>
            <a:ext cx="9049079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Что известная пословица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Предлагает 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Взамен  100 рублей?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762250"/>
            <a:ext cx="4608512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359" y="-99392"/>
            <a:ext cx="8942512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 каком любимом</a:t>
            </a:r>
          </a:p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детьми продукте </a:t>
            </a:r>
          </a:p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Экономисты говорят</a:t>
            </a:r>
          </a:p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« это умение продать 1 картофелину </a:t>
            </a:r>
          </a:p>
          <a:p>
            <a:pPr algn="ctr">
              <a:defRPr/>
            </a:pP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 цене </a:t>
            </a:r>
            <a:r>
              <a:rPr lang="ru-RU" sz="36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киллограмма</a:t>
            </a: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150" y="3236913"/>
            <a:ext cx="5387975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352928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</a:rPr>
              <a:t> Задание 5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</a:rPr>
              <a:t>Продолжи пословицы :</a:t>
            </a:r>
          </a:p>
        </p:txBody>
      </p:sp>
      <p:sp>
        <p:nvSpPr>
          <p:cNvPr id="102404" name="Прямоугольник 3"/>
          <p:cNvSpPr>
            <a:spLocks noChangeArrowheads="1"/>
          </p:cNvSpPr>
          <p:nvPr/>
        </p:nvSpPr>
        <p:spPr bwMode="auto">
          <a:xfrm>
            <a:off x="971550" y="2060575"/>
            <a:ext cx="6858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0000"/>
                </a:solidFill>
                <a:latin typeface="Arial" panose="020B0604020202020204" pitchFamily="34" charset="0"/>
              </a:rPr>
              <a:t>1 Без копейки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0000"/>
                </a:solidFill>
                <a:latin typeface="Arial" panose="020B0604020202020204" pitchFamily="34" charset="0"/>
              </a:rPr>
              <a:t>2 Деньги что пух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0000"/>
                </a:solidFill>
                <a:latin typeface="Arial" panose="020B0604020202020204" pitchFamily="34" charset="0"/>
              </a:rPr>
              <a:t>3 Чем богаты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0000"/>
                </a:solidFill>
                <a:latin typeface="Arial" panose="020B0604020202020204" pitchFamily="34" charset="0"/>
              </a:rPr>
              <a:t>4 Бедному собраться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0000"/>
                </a:solidFill>
                <a:latin typeface="Arial" panose="020B0604020202020204" pitchFamily="34" charset="0"/>
              </a:rPr>
              <a:t>5 Не с богатством жить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rgbClr val="000000"/>
                </a:solidFill>
                <a:latin typeface="Arial" panose="020B0604020202020204" pitchFamily="34" charset="0"/>
              </a:rPr>
              <a:t>6 Богатство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Прямоугольник 2"/>
          <p:cNvSpPr>
            <a:spLocks noChangeArrowheads="1"/>
          </p:cNvSpPr>
          <p:nvPr/>
        </p:nvSpPr>
        <p:spPr bwMode="auto">
          <a:xfrm>
            <a:off x="712788" y="1412875"/>
            <a:ext cx="8424862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Arial" panose="020B0604020202020204" pitchFamily="34" charset="0"/>
              </a:rPr>
              <a:t>1 Без копейки (нет рубля)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Arial" panose="020B0604020202020204" pitchFamily="34" charset="0"/>
              </a:rPr>
              <a:t>2 Деньги что пух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Arial" panose="020B0604020202020204" pitchFamily="34" charset="0"/>
              </a:rPr>
              <a:t> (только дунь на них – их нет)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Arial" panose="020B0604020202020204" pitchFamily="34" charset="0"/>
              </a:rPr>
              <a:t>3 Чем богаты (тем и рады)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Arial" panose="020B0604020202020204" pitchFamily="34" charset="0"/>
              </a:rPr>
              <a:t>4 Бедному собраться (только подпоясаться)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Arial" panose="020B0604020202020204" pitchFamily="34" charset="0"/>
              </a:rPr>
              <a:t>5 Не с богатством жить (а с человеком)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Arial" panose="020B0604020202020204" pitchFamily="34" charset="0"/>
              </a:rPr>
              <a:t>6 Богатство (разум рождает)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32656"/>
            <a:ext cx="82785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Продолжи пословицы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928688" y="1700213"/>
            <a:ext cx="7786687" cy="165735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4000" b="1" smtClean="0">
                <a:solidFill>
                  <a:srgbClr val="C00000"/>
                </a:solidFill>
              </a:rPr>
              <a:t>Стал владельцем, братцы, я -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4000" b="1" smtClean="0">
                <a:solidFill>
                  <a:srgbClr val="C00000"/>
                </a:solidFill>
              </a:rPr>
              <a:t>Вот завода …</a:t>
            </a:r>
          </a:p>
        </p:txBody>
      </p:sp>
      <p:pic>
        <p:nvPicPr>
          <p:cNvPr id="24580" name="Picture 5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AutoShape 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582" name="WordArt 7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</a:t>
            </a:r>
          </a:p>
        </p:txBody>
      </p:sp>
      <p:sp>
        <p:nvSpPr>
          <p:cNvPr id="2663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63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63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636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637" name="AutoShape 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26639" name="Rectangle 15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26640" name="AutoShape 16"/>
          <p:cNvSpPr>
            <a:spLocks noChangeArrowheads="1"/>
          </p:cNvSpPr>
          <p:nvPr/>
        </p:nvSpPr>
        <p:spPr bwMode="auto">
          <a:xfrm rot="10800000">
            <a:off x="4929188" y="4786313"/>
            <a:ext cx="3857625" cy="1306512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600" b="1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 b="1">
                <a:solidFill>
                  <a:srgbClr val="C00000"/>
                </a:solidFill>
                <a:latin typeface="Arial" panose="020B0604020202020204" pitchFamily="34" charset="0"/>
              </a:rPr>
              <a:t>акция</a:t>
            </a:r>
          </a:p>
        </p:txBody>
      </p:sp>
      <p:sp>
        <p:nvSpPr>
          <p:cNvPr id="24590" name="Rectangle 20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646" name="Rectangle 2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26647" name="Rectangle 2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15381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13" y="3640138"/>
            <a:ext cx="25336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7" grpId="0" build="p" animBg="1" autoUpdateAnimBg="0" advAuto="0"/>
      <p:bldP spid="26633" grpId="0" animBg="1" autoUpdateAnimBg="0"/>
      <p:bldP spid="26634" grpId="0" animBg="1" autoUpdateAnimBg="0"/>
      <p:bldP spid="26635" grpId="0" animBg="1" autoUpdateAnimBg="0"/>
      <p:bldP spid="26636" grpId="0" animBg="1" autoUpdateAnimBg="0"/>
      <p:bldP spid="26637" grpId="0" animBg="1" autoUpdateAnimBg="0"/>
      <p:bldP spid="26639" grpId="0" animBg="1" autoUpdateAnimBg="0"/>
      <p:bldP spid="26640" grpId="0" animBg="1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Рисунок 1" descr="http://festival.1september.ru/articles/310556/img4.gif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087563"/>
            <a:ext cx="71215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332656"/>
            <a:ext cx="7472943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7 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Экономические ребусы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56673" y="5445224"/>
            <a:ext cx="26312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Деньги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001713"/>
            <a:ext cx="7127875" cy="471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58362" y="4437112"/>
            <a:ext cx="22113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Налог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1052513"/>
            <a:ext cx="79041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0265" y="4365104"/>
            <a:ext cx="26212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Кредит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Прямоугольник 1"/>
          <p:cNvSpPr>
            <a:spLocks noChangeArrowheads="1"/>
          </p:cNvSpPr>
          <p:nvPr/>
        </p:nvSpPr>
        <p:spPr bwMode="auto">
          <a:xfrm>
            <a:off x="395288" y="476250"/>
            <a:ext cx="835342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lnSpc>
                <a:spcPct val="11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Памятка.</a:t>
            </a:r>
            <a:endParaRPr lang="ru-RU" altLang="ru-RU" sz="28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arenR"/>
            </a:pPr>
            <a:r>
              <a:rPr lang="ru-RU" altLang="ru-RU" sz="2800" b="1" i="1">
                <a:solidFill>
                  <a:schemeClr val="tx1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Старайтесь тратить деньги с умом!  Родители зарабатывают деньги своим трудом.</a:t>
            </a:r>
            <a:endParaRPr lang="ru-RU" altLang="ru-RU" sz="28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arenR"/>
            </a:pPr>
            <a:r>
              <a:rPr lang="ru-RU" altLang="ru-RU" sz="2800" b="1" i="1">
                <a:solidFill>
                  <a:schemeClr val="tx1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Учитесь отличать «потребности» от «желаний». Первые, обычно, менее затратные, чем желания.</a:t>
            </a:r>
            <a:endParaRPr lang="ru-RU" altLang="ru-RU" sz="28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arenR"/>
            </a:pPr>
            <a:r>
              <a:rPr lang="ru-RU" altLang="ru-RU" sz="2800" b="1" i="1">
                <a:solidFill>
                  <a:schemeClr val="tx1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Заведите копилку и вносите в нее сдачу от своих покупок. Так вы сможете накопить сбережения.</a:t>
            </a:r>
            <a:endParaRPr lang="ru-RU" altLang="ru-RU" sz="28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AutoNum type="arabicParenR"/>
            </a:pPr>
            <a:r>
              <a:rPr lang="ru-RU" altLang="ru-RU" sz="2800" b="1" i="1">
                <a:solidFill>
                  <a:schemeClr val="tx1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Запомните, что финансовая грамотность играет огромную роль в вашем будущем и вашей независимости!</a:t>
            </a:r>
            <a:endParaRPr lang="ru-RU" altLang="ru-RU" sz="2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6975"/>
            <a:ext cx="9267088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Будьте </a:t>
            </a:r>
          </a:p>
          <a:p>
            <a:pPr algn="ctr"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финансово грамотными!!!</a:t>
            </a:r>
          </a:p>
        </p:txBody>
      </p:sp>
      <p:pic>
        <p:nvPicPr>
          <p:cNvPr id="108547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038" y="2381250"/>
            <a:ext cx="4311650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785938"/>
            <a:ext cx="8497887" cy="171450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>
                <a:solidFill>
                  <a:srgbClr val="000099"/>
                </a:solidFill>
              </a:rPr>
              <a:t>Люди ходят на базар: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4000" b="1" smtClean="0">
                <a:solidFill>
                  <a:srgbClr val="000099"/>
                </a:solidFill>
              </a:rPr>
              <a:t>Там дешевле весь…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altLang="ru-RU" sz="4000" b="1" smtClean="0">
              <a:solidFill>
                <a:srgbClr val="000099"/>
              </a:solidFill>
            </a:endParaRPr>
          </a:p>
        </p:txBody>
      </p:sp>
      <p:pic>
        <p:nvPicPr>
          <p:cNvPr id="26628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63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5</a:t>
            </a:r>
          </a:p>
        </p:txBody>
      </p:sp>
      <p:sp>
        <p:nvSpPr>
          <p:cNvPr id="2970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70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70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70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70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29708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29709" name="AutoShape 13"/>
          <p:cNvSpPr>
            <a:spLocks noChangeArrowheads="1"/>
          </p:cNvSpPr>
          <p:nvPr/>
        </p:nvSpPr>
        <p:spPr bwMode="auto">
          <a:xfrm rot="10800000">
            <a:off x="4932363" y="4797425"/>
            <a:ext cx="4211637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26638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715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297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sp>
        <p:nvSpPr>
          <p:cNvPr id="16405" name="TextBox 2"/>
          <p:cNvSpPr txBox="1">
            <a:spLocks noChangeArrowheads="1"/>
          </p:cNvSpPr>
          <p:nvPr/>
        </p:nvSpPr>
        <p:spPr bwMode="auto">
          <a:xfrm>
            <a:off x="4932363" y="5084763"/>
            <a:ext cx="4211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Arial" panose="020B0604020202020204" pitchFamily="34" charset="0"/>
              </a:rPr>
              <a:t> товар </a:t>
            </a:r>
          </a:p>
        </p:txBody>
      </p:sp>
      <p:pic>
        <p:nvPicPr>
          <p:cNvPr id="16406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3573463"/>
            <a:ext cx="2665413" cy="199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6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build="p" animBg="1" autoUpdateAnimBg="0" advAuto="0"/>
      <p:bldP spid="29703" grpId="0" animBg="1" autoUpdateAnimBg="0"/>
      <p:bldP spid="29704" grpId="0" animBg="1" autoUpdateAnimBg="0"/>
      <p:bldP spid="29705" grpId="0" animBg="1" autoUpdateAnimBg="0"/>
      <p:bldP spid="29706" grpId="0" animBg="1" autoUpdateAnimBg="0"/>
      <p:bldP spid="29707" grpId="0" animBg="1" autoUpdateAnimBg="0"/>
      <p:bldP spid="29708" grpId="0" animBg="1" autoUpdateAnimBg="0"/>
      <p:bldP spid="29709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785938"/>
            <a:ext cx="8750300" cy="1211262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600" b="1" smtClean="0">
                <a:solidFill>
                  <a:srgbClr val="000099"/>
                </a:solidFill>
              </a:rPr>
              <a:t>На товаре быть должна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600" b="1" smtClean="0">
                <a:solidFill>
                  <a:srgbClr val="000099"/>
                </a:solidFill>
              </a:rPr>
              <a:t>Обязательно…</a:t>
            </a:r>
          </a:p>
        </p:txBody>
      </p:sp>
      <p:pic>
        <p:nvPicPr>
          <p:cNvPr id="28676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67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9</a:t>
            </a:r>
          </a:p>
        </p:txBody>
      </p:sp>
      <p:sp>
        <p:nvSpPr>
          <p:cNvPr id="3072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72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72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73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73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30732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30733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8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C0000"/>
                </a:solidFill>
                <a:latin typeface="Arial" panose="020B0604020202020204" pitchFamily="34" charset="0"/>
              </a:rPr>
              <a:t>цена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8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28686" name="Rectangle 18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740" name="Rectangle 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30742" name="Rectangle 2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17429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3233738"/>
            <a:ext cx="2774950" cy="221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build="p" animBg="1" autoUpdateAnimBg="0" advAuto="0"/>
      <p:bldP spid="30727" grpId="0" animBg="1" autoUpdateAnimBg="0"/>
      <p:bldP spid="30728" grpId="0" animBg="1" autoUpdateAnimBg="0"/>
      <p:bldP spid="30729" grpId="0" animBg="1" autoUpdateAnimBg="0"/>
      <p:bldP spid="30730" grpId="0" animBg="1" autoUpdateAnimBg="0"/>
      <p:bldP spid="30731" grpId="0" animBg="1" autoUpdateAnimBg="0"/>
      <p:bldP spid="30732" grpId="0" animBg="1" autoUpdateAnimBg="0"/>
      <p:bldP spid="30733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643063"/>
            <a:ext cx="8277225" cy="1138237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  <a:miter lim="800000"/>
            <a:headEnd/>
            <a:tailEnd/>
          </a:ln>
        </p:spPr>
        <p:txBody>
          <a:bodyPr rtlCol="0">
            <a:normAutofit lnSpcReduction="10000"/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4000" b="1" smtClean="0">
                <a:solidFill>
                  <a:srgbClr val="000099"/>
                </a:solidFill>
              </a:rPr>
              <a:t>Как ребёнка нет без мамы,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4000" b="1" smtClean="0">
                <a:solidFill>
                  <a:srgbClr val="000099"/>
                </a:solidFill>
              </a:rPr>
              <a:t>Сбыта нету без…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4000" b="1" smtClean="0">
              <a:solidFill>
                <a:srgbClr val="000099"/>
              </a:solidFill>
            </a:endParaRPr>
          </a:p>
        </p:txBody>
      </p:sp>
      <p:pic>
        <p:nvPicPr>
          <p:cNvPr id="30724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72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13</a:t>
            </a:r>
          </a:p>
        </p:txBody>
      </p:sp>
      <p:sp>
        <p:nvSpPr>
          <p:cNvPr id="3175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7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7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75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75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31756" name="Rectangle 12"/>
          <p:cNvSpPr>
            <a:spLocks noChangeArrowheads="1"/>
          </p:cNvSpPr>
          <p:nvPr/>
        </p:nvSpPr>
        <p:spPr bwMode="auto">
          <a:xfrm>
            <a:off x="4643438" y="34877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31757" name="AutoShape 13"/>
          <p:cNvSpPr>
            <a:spLocks noChangeArrowheads="1"/>
          </p:cNvSpPr>
          <p:nvPr/>
        </p:nvSpPr>
        <p:spPr bwMode="auto">
          <a:xfrm rot="10800000">
            <a:off x="4787900" y="4670425"/>
            <a:ext cx="4229100" cy="1438275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8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C0000"/>
                </a:solidFill>
                <a:latin typeface="Arial" panose="020B0604020202020204" pitchFamily="34" charset="0"/>
              </a:rPr>
              <a:t>рекламы   </a:t>
            </a:r>
          </a:p>
        </p:txBody>
      </p:sp>
      <p:sp>
        <p:nvSpPr>
          <p:cNvPr id="30734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763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3176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18453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3249613"/>
            <a:ext cx="4278312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7" grpId="0" build="p" animBg="1" autoUpdateAnimBg="0" advAuto="0"/>
      <p:bldP spid="31751" grpId="0" animBg="1" autoUpdateAnimBg="0"/>
      <p:bldP spid="31752" grpId="0" animBg="1" autoUpdateAnimBg="0"/>
      <p:bldP spid="31753" grpId="0" animBg="1" autoUpdateAnimBg="0"/>
      <p:bldP spid="31754" grpId="0" animBg="1" autoUpdateAnimBg="0"/>
      <p:bldP spid="31755" grpId="0" animBg="1" autoUpdateAnimBg="0"/>
      <p:bldP spid="31756" grpId="0" animBg="1" autoUpdateAnimBg="0"/>
      <p:bldP spid="3175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2487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FF0000"/>
                </a:solidFill>
              </a:rPr>
              <a:t>ВНИМАНИЕ !  ВОПРОС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284163" y="1782763"/>
            <a:ext cx="8572500" cy="1154112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400" b="1" smtClean="0">
                <a:solidFill>
                  <a:schemeClr val="accent2"/>
                </a:solidFill>
              </a:rPr>
              <a:t>Коль трудился круглый год,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400" b="1" smtClean="0">
                <a:solidFill>
                  <a:schemeClr val="accent2"/>
                </a:solidFill>
              </a:rPr>
              <a:t>Будет кругленьким…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sz="3400" b="1" smtClean="0">
              <a:solidFill>
                <a:schemeClr val="accent2"/>
              </a:solidFill>
            </a:endParaRPr>
          </a:p>
        </p:txBody>
      </p:sp>
      <p:pic>
        <p:nvPicPr>
          <p:cNvPr id="32772" name="Picture 4" descr="J01892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77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Book Antiqua" panose="02040602050305030304" pitchFamily="18" charset="0"/>
              </a:rPr>
              <a:t>17</a:t>
            </a:r>
          </a:p>
        </p:txBody>
      </p:sp>
      <p:sp>
        <p:nvSpPr>
          <p:cNvPr id="3277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77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77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77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77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 useBgFill="1">
        <p:nvSpPr>
          <p:cNvPr id="32780" name="Rectangle 12"/>
          <p:cNvSpPr>
            <a:spLocks noChangeArrowheads="1"/>
          </p:cNvSpPr>
          <p:nvPr/>
        </p:nvSpPr>
        <p:spPr bwMode="auto">
          <a:xfrm>
            <a:off x="4570413" y="3459163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660033"/>
                </a:solidFill>
                <a:latin typeface="Arial" panose="020B0604020202020204" pitchFamily="34" charset="0"/>
              </a:rPr>
              <a:t>Правильный ответ</a:t>
            </a:r>
          </a:p>
        </p:txBody>
      </p:sp>
      <p:sp useBgFill="1">
        <p:nvSpPr>
          <p:cNvPr id="32781" name="AutoShape 13"/>
          <p:cNvSpPr>
            <a:spLocks noChangeArrowheads="1"/>
          </p:cNvSpPr>
          <p:nvPr/>
        </p:nvSpPr>
        <p:spPr bwMode="auto">
          <a:xfrm rot="10800000">
            <a:off x="4992688" y="4562475"/>
            <a:ext cx="4084637" cy="1565275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CC0000"/>
                </a:solidFill>
                <a:latin typeface="Arial" panose="020B0604020202020204" pitchFamily="34" charset="0"/>
              </a:rPr>
              <a:t>доход</a:t>
            </a:r>
          </a:p>
        </p:txBody>
      </p:sp>
      <p:sp>
        <p:nvSpPr>
          <p:cNvPr id="32782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787" name="Rectangl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>
                <a:latin typeface="Arial" charset="0"/>
              </a:rPr>
              <a:t>Правила игры</a:t>
            </a:r>
          </a:p>
        </p:txBody>
      </p:sp>
      <p:sp>
        <p:nvSpPr>
          <p:cNvPr id="3278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gradFill rotWithShape="0">
            <a:gsLst>
              <a:gs pos="0">
                <a:srgbClr val="8488C4">
                  <a:gamma/>
                  <a:shade val="46275"/>
                  <a:invGamma/>
                </a:srgbClr>
              </a:gs>
              <a:gs pos="50000">
                <a:srgbClr val="8488C4">
                  <a:alpha val="63000"/>
                </a:srgbClr>
              </a:gs>
              <a:gs pos="100000">
                <a:srgbClr val="8488C4">
                  <a:gamma/>
                  <a:shade val="46275"/>
                  <a:invGamma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400" b="1">
                <a:solidFill>
                  <a:srgbClr val="FF0000"/>
                </a:solidFill>
                <a:latin typeface="Arial" charset="0"/>
              </a:rPr>
              <a:t>Продолжить игру</a:t>
            </a:r>
          </a:p>
        </p:txBody>
      </p:sp>
      <p:pic>
        <p:nvPicPr>
          <p:cNvPr id="19477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167063"/>
            <a:ext cx="346392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27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utoUpdateAnimBg="0"/>
      <p:bldP spid="32771" grpId="0" build="p" animBg="1" autoUpdateAnimBg="0" advAuto="0"/>
      <p:bldP spid="32775" grpId="0" animBg="1" autoUpdateAnimBg="0"/>
      <p:bldP spid="32776" grpId="0" animBg="1" autoUpdateAnimBg="0"/>
      <p:bldP spid="32777" grpId="0" animBg="1" autoUpdateAnimBg="0"/>
      <p:bldP spid="32778" grpId="0" animBg="1" autoUpdateAnimBg="0"/>
      <p:bldP spid="32779" grpId="0" animBg="1" autoUpdateAnimBg="0"/>
      <p:bldP spid="32780" grpId="0" animBg="1" autoUpdateAnimBg="0"/>
      <p:bldP spid="32781" grpId="0" animBg="1" autoUpdateAnimBg="0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3507</TotalTime>
  <Words>1174</Words>
  <Application>Microsoft Office PowerPoint</Application>
  <PresentationFormat>Экран (4:3)</PresentationFormat>
  <Paragraphs>418</Paragraphs>
  <Slides>54</Slides>
  <Notes>36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2" baseType="lpstr">
      <vt:lpstr>Arial</vt:lpstr>
      <vt:lpstr>Book Antiqua</vt:lpstr>
      <vt:lpstr>Calibri</vt:lpstr>
      <vt:lpstr>Impact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Презентация PowerPoint</vt:lpstr>
      <vt:lpstr>ВНИМАНИЕ !  ВОПРОС</vt:lpstr>
      <vt:lpstr>ВНИМАНИЕ !  ВОПРОС</vt:lpstr>
      <vt:lpstr>ВНИМАНИЕ !  ВОПРОС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>Юлия Русскова</Manager>
  <Company>ГОУ СОШ № 1994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Обществовед</dc:title>
  <dc:subject>Общество</dc:subject>
  <dc:creator>Юлия Русскова;Губарева Л.А.</dc:creator>
  <cp:keywords>Общество, экология, космос, мировой океан, и т.д.</cp:keywords>
  <dc:description>Используется как внеклассное мероприятие в рамках предметной недели</dc:description>
  <cp:lastModifiedBy>ViktoorM</cp:lastModifiedBy>
  <cp:revision>270</cp:revision>
  <dcterms:created xsi:type="dcterms:W3CDTF">2005-02-06T04:29:15Z</dcterms:created>
  <dcterms:modified xsi:type="dcterms:W3CDTF">2022-10-06T17:00:14Z</dcterms:modified>
  <cp:category>высшая</cp:category>
</cp:coreProperties>
</file>